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9" r:id="rId2"/>
    <p:sldId id="256" r:id="rId3"/>
    <p:sldId id="270" r:id="rId4"/>
    <p:sldId id="257" r:id="rId5"/>
    <p:sldId id="258" r:id="rId6"/>
    <p:sldId id="259" r:id="rId7"/>
    <p:sldId id="274" r:id="rId8"/>
    <p:sldId id="264" r:id="rId9"/>
    <p:sldId id="265" r:id="rId10"/>
    <p:sldId id="266" r:id="rId11"/>
    <p:sldId id="273" r:id="rId12"/>
    <p:sldId id="272" r:id="rId13"/>
    <p:sldId id="271" r:id="rId14"/>
    <p:sldId id="26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5A1D0"/>
    <a:srgbClr val="C6E944"/>
    <a:srgbClr val="1784BC"/>
    <a:srgbClr val="E03E7C"/>
    <a:srgbClr val="F47533"/>
    <a:srgbClr val="E8F13D"/>
    <a:srgbClr val="C08383"/>
    <a:srgbClr val="8D35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38" y="3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837C1-E474-4CF1-93EF-F8E21A8CD3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CC3EEAD-11C1-45DE-8B5E-A7C18985548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33AE7F1-E694-4D29-9CDD-0E2B8F6C235A}"/>
              </a:ext>
            </a:extLst>
          </p:cNvPr>
          <p:cNvSpPr>
            <a:spLocks noGrp="1"/>
          </p:cNvSpPr>
          <p:nvPr>
            <p:ph type="dt" sz="half" idx="10"/>
          </p:nvPr>
        </p:nvSpPr>
        <p:spPr/>
        <p:txBody>
          <a:bodyPr/>
          <a:lstStyle/>
          <a:p>
            <a:fld id="{4234B4BC-4B0D-48BB-B1AC-CE2463D231A0}" type="datetimeFigureOut">
              <a:rPr lang="en-US" smtClean="0"/>
              <a:t>1/13/2024</a:t>
            </a:fld>
            <a:endParaRPr lang="en-US"/>
          </a:p>
        </p:txBody>
      </p:sp>
      <p:sp>
        <p:nvSpPr>
          <p:cNvPr id="5" name="Footer Placeholder 4">
            <a:extLst>
              <a:ext uri="{FF2B5EF4-FFF2-40B4-BE49-F238E27FC236}">
                <a16:creationId xmlns:a16="http://schemas.microsoft.com/office/drawing/2014/main" id="{10F4878F-8B6D-40DC-8A40-9FD78FAD20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D21F30-F828-4D1A-AE0C-6A0F622C6AD3}"/>
              </a:ext>
            </a:extLst>
          </p:cNvPr>
          <p:cNvSpPr>
            <a:spLocks noGrp="1"/>
          </p:cNvSpPr>
          <p:nvPr>
            <p:ph type="sldNum" sz="quarter" idx="12"/>
          </p:nvPr>
        </p:nvSpPr>
        <p:spPr/>
        <p:txBody>
          <a:bodyPr/>
          <a:lstStyle/>
          <a:p>
            <a:fld id="{45A4A4C8-DC31-434D-89A7-4513DBA28AC5}" type="slidenum">
              <a:rPr lang="en-US" smtClean="0"/>
              <a:t>‹#›</a:t>
            </a:fld>
            <a:endParaRPr lang="en-US"/>
          </a:p>
        </p:txBody>
      </p:sp>
    </p:spTree>
    <p:extLst>
      <p:ext uri="{BB962C8B-B14F-4D97-AF65-F5344CB8AC3E}">
        <p14:creationId xmlns:p14="http://schemas.microsoft.com/office/powerpoint/2010/main" val="2486766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98F69-96E8-4769-B495-ECB68100F0E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1547DD-C52A-408E-A6EB-D618167A434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38A0C4-2071-4A4B-8BBE-0CB2C7312361}"/>
              </a:ext>
            </a:extLst>
          </p:cNvPr>
          <p:cNvSpPr>
            <a:spLocks noGrp="1"/>
          </p:cNvSpPr>
          <p:nvPr>
            <p:ph type="dt" sz="half" idx="10"/>
          </p:nvPr>
        </p:nvSpPr>
        <p:spPr/>
        <p:txBody>
          <a:bodyPr/>
          <a:lstStyle/>
          <a:p>
            <a:fld id="{4234B4BC-4B0D-48BB-B1AC-CE2463D231A0}" type="datetimeFigureOut">
              <a:rPr lang="en-US" smtClean="0"/>
              <a:t>1/13/2024</a:t>
            </a:fld>
            <a:endParaRPr lang="en-US"/>
          </a:p>
        </p:txBody>
      </p:sp>
      <p:sp>
        <p:nvSpPr>
          <p:cNvPr id="5" name="Footer Placeholder 4">
            <a:extLst>
              <a:ext uri="{FF2B5EF4-FFF2-40B4-BE49-F238E27FC236}">
                <a16:creationId xmlns:a16="http://schemas.microsoft.com/office/drawing/2014/main" id="{105BBED6-D0BD-4D5C-8AE6-DB1C71F2E9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3C6A8A-3007-4FCD-B5BB-7559F5724B04}"/>
              </a:ext>
            </a:extLst>
          </p:cNvPr>
          <p:cNvSpPr>
            <a:spLocks noGrp="1"/>
          </p:cNvSpPr>
          <p:nvPr>
            <p:ph type="sldNum" sz="quarter" idx="12"/>
          </p:nvPr>
        </p:nvSpPr>
        <p:spPr/>
        <p:txBody>
          <a:bodyPr/>
          <a:lstStyle/>
          <a:p>
            <a:fld id="{45A4A4C8-DC31-434D-89A7-4513DBA28AC5}" type="slidenum">
              <a:rPr lang="en-US" smtClean="0"/>
              <a:t>‹#›</a:t>
            </a:fld>
            <a:endParaRPr lang="en-US"/>
          </a:p>
        </p:txBody>
      </p:sp>
    </p:spTree>
    <p:extLst>
      <p:ext uri="{BB962C8B-B14F-4D97-AF65-F5344CB8AC3E}">
        <p14:creationId xmlns:p14="http://schemas.microsoft.com/office/powerpoint/2010/main" val="704200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F39EC9-FD66-4C2C-A4F7-B735CB07835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58DD0B0-A866-42CB-BA3C-BE521D47230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D09BD3-7DA0-474D-9393-40B3D43D8D94}"/>
              </a:ext>
            </a:extLst>
          </p:cNvPr>
          <p:cNvSpPr>
            <a:spLocks noGrp="1"/>
          </p:cNvSpPr>
          <p:nvPr>
            <p:ph type="dt" sz="half" idx="10"/>
          </p:nvPr>
        </p:nvSpPr>
        <p:spPr/>
        <p:txBody>
          <a:bodyPr/>
          <a:lstStyle/>
          <a:p>
            <a:fld id="{4234B4BC-4B0D-48BB-B1AC-CE2463D231A0}" type="datetimeFigureOut">
              <a:rPr lang="en-US" smtClean="0"/>
              <a:t>1/13/2024</a:t>
            </a:fld>
            <a:endParaRPr lang="en-US"/>
          </a:p>
        </p:txBody>
      </p:sp>
      <p:sp>
        <p:nvSpPr>
          <p:cNvPr id="5" name="Footer Placeholder 4">
            <a:extLst>
              <a:ext uri="{FF2B5EF4-FFF2-40B4-BE49-F238E27FC236}">
                <a16:creationId xmlns:a16="http://schemas.microsoft.com/office/drawing/2014/main" id="{F5159031-BF5E-4E65-9221-CBD842A389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E8E4D8-5EC9-4E82-8B71-808268E050C4}"/>
              </a:ext>
            </a:extLst>
          </p:cNvPr>
          <p:cNvSpPr>
            <a:spLocks noGrp="1"/>
          </p:cNvSpPr>
          <p:nvPr>
            <p:ph type="sldNum" sz="quarter" idx="12"/>
          </p:nvPr>
        </p:nvSpPr>
        <p:spPr/>
        <p:txBody>
          <a:bodyPr/>
          <a:lstStyle/>
          <a:p>
            <a:fld id="{45A4A4C8-DC31-434D-89A7-4513DBA28AC5}" type="slidenum">
              <a:rPr lang="en-US" smtClean="0"/>
              <a:t>‹#›</a:t>
            </a:fld>
            <a:endParaRPr lang="en-US"/>
          </a:p>
        </p:txBody>
      </p:sp>
    </p:spTree>
    <p:extLst>
      <p:ext uri="{BB962C8B-B14F-4D97-AF65-F5344CB8AC3E}">
        <p14:creationId xmlns:p14="http://schemas.microsoft.com/office/powerpoint/2010/main" val="2374056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F0ADC-9F9F-41CC-8B3A-E254C04605C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3FAF56D-2D47-4B71-98A9-6A67B89BCE1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54E583-E85F-47FE-868A-5A173A10372D}"/>
              </a:ext>
            </a:extLst>
          </p:cNvPr>
          <p:cNvSpPr>
            <a:spLocks noGrp="1"/>
          </p:cNvSpPr>
          <p:nvPr>
            <p:ph type="dt" sz="half" idx="10"/>
          </p:nvPr>
        </p:nvSpPr>
        <p:spPr/>
        <p:txBody>
          <a:bodyPr/>
          <a:lstStyle/>
          <a:p>
            <a:fld id="{4234B4BC-4B0D-48BB-B1AC-CE2463D231A0}" type="datetimeFigureOut">
              <a:rPr lang="en-US" smtClean="0"/>
              <a:t>1/13/2024</a:t>
            </a:fld>
            <a:endParaRPr lang="en-US"/>
          </a:p>
        </p:txBody>
      </p:sp>
      <p:sp>
        <p:nvSpPr>
          <p:cNvPr id="5" name="Footer Placeholder 4">
            <a:extLst>
              <a:ext uri="{FF2B5EF4-FFF2-40B4-BE49-F238E27FC236}">
                <a16:creationId xmlns:a16="http://schemas.microsoft.com/office/drawing/2014/main" id="{0EE798AE-1385-4456-8CCA-52B9BD58DD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50E38E-660B-42BB-AD70-51025F6C6C91}"/>
              </a:ext>
            </a:extLst>
          </p:cNvPr>
          <p:cNvSpPr>
            <a:spLocks noGrp="1"/>
          </p:cNvSpPr>
          <p:nvPr>
            <p:ph type="sldNum" sz="quarter" idx="12"/>
          </p:nvPr>
        </p:nvSpPr>
        <p:spPr/>
        <p:txBody>
          <a:bodyPr/>
          <a:lstStyle/>
          <a:p>
            <a:fld id="{45A4A4C8-DC31-434D-89A7-4513DBA28AC5}" type="slidenum">
              <a:rPr lang="en-US" smtClean="0"/>
              <a:t>‹#›</a:t>
            </a:fld>
            <a:endParaRPr lang="en-US"/>
          </a:p>
        </p:txBody>
      </p:sp>
    </p:spTree>
    <p:extLst>
      <p:ext uri="{BB962C8B-B14F-4D97-AF65-F5344CB8AC3E}">
        <p14:creationId xmlns:p14="http://schemas.microsoft.com/office/powerpoint/2010/main" val="1797130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0AE2E-3D73-4F95-B1A1-697DB13F8F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6D207C-4186-4DCF-A2E4-26AA3BCD02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3FC7E6C-1719-4612-BF9E-EA3708FC0C08}"/>
              </a:ext>
            </a:extLst>
          </p:cNvPr>
          <p:cNvSpPr>
            <a:spLocks noGrp="1"/>
          </p:cNvSpPr>
          <p:nvPr>
            <p:ph type="dt" sz="half" idx="10"/>
          </p:nvPr>
        </p:nvSpPr>
        <p:spPr/>
        <p:txBody>
          <a:bodyPr/>
          <a:lstStyle/>
          <a:p>
            <a:fld id="{4234B4BC-4B0D-48BB-B1AC-CE2463D231A0}" type="datetimeFigureOut">
              <a:rPr lang="en-US" smtClean="0"/>
              <a:t>1/13/2024</a:t>
            </a:fld>
            <a:endParaRPr lang="en-US"/>
          </a:p>
        </p:txBody>
      </p:sp>
      <p:sp>
        <p:nvSpPr>
          <p:cNvPr id="5" name="Footer Placeholder 4">
            <a:extLst>
              <a:ext uri="{FF2B5EF4-FFF2-40B4-BE49-F238E27FC236}">
                <a16:creationId xmlns:a16="http://schemas.microsoft.com/office/drawing/2014/main" id="{9FEF4584-C706-4066-9627-A679B19B71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AA8EA-498D-4F92-B78B-5006519CC028}"/>
              </a:ext>
            </a:extLst>
          </p:cNvPr>
          <p:cNvSpPr>
            <a:spLocks noGrp="1"/>
          </p:cNvSpPr>
          <p:nvPr>
            <p:ph type="sldNum" sz="quarter" idx="12"/>
          </p:nvPr>
        </p:nvSpPr>
        <p:spPr/>
        <p:txBody>
          <a:bodyPr/>
          <a:lstStyle/>
          <a:p>
            <a:fld id="{45A4A4C8-DC31-434D-89A7-4513DBA28AC5}" type="slidenum">
              <a:rPr lang="en-US" smtClean="0"/>
              <a:t>‹#›</a:t>
            </a:fld>
            <a:endParaRPr lang="en-US"/>
          </a:p>
        </p:txBody>
      </p:sp>
    </p:spTree>
    <p:extLst>
      <p:ext uri="{BB962C8B-B14F-4D97-AF65-F5344CB8AC3E}">
        <p14:creationId xmlns:p14="http://schemas.microsoft.com/office/powerpoint/2010/main" val="250309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6E404-BC3F-4D05-8819-08F8520E5B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8232CFA-542D-4692-9A57-5A9FE0969F5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A0F479B-5F4B-4A06-A0BB-D8F1A4C3E3D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00BB59-1D1F-4568-A9BD-008E23DF7CD8}"/>
              </a:ext>
            </a:extLst>
          </p:cNvPr>
          <p:cNvSpPr>
            <a:spLocks noGrp="1"/>
          </p:cNvSpPr>
          <p:nvPr>
            <p:ph type="dt" sz="half" idx="10"/>
          </p:nvPr>
        </p:nvSpPr>
        <p:spPr/>
        <p:txBody>
          <a:bodyPr/>
          <a:lstStyle/>
          <a:p>
            <a:fld id="{4234B4BC-4B0D-48BB-B1AC-CE2463D231A0}" type="datetimeFigureOut">
              <a:rPr lang="en-US" smtClean="0"/>
              <a:t>1/13/2024</a:t>
            </a:fld>
            <a:endParaRPr lang="en-US"/>
          </a:p>
        </p:txBody>
      </p:sp>
      <p:sp>
        <p:nvSpPr>
          <p:cNvPr id="6" name="Footer Placeholder 5">
            <a:extLst>
              <a:ext uri="{FF2B5EF4-FFF2-40B4-BE49-F238E27FC236}">
                <a16:creationId xmlns:a16="http://schemas.microsoft.com/office/drawing/2014/main" id="{550038FC-7F16-47F9-A6C2-09854A8DAF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64CD19-DF98-44D6-A075-C6E91E1D9FAC}"/>
              </a:ext>
            </a:extLst>
          </p:cNvPr>
          <p:cNvSpPr>
            <a:spLocks noGrp="1"/>
          </p:cNvSpPr>
          <p:nvPr>
            <p:ph type="sldNum" sz="quarter" idx="12"/>
          </p:nvPr>
        </p:nvSpPr>
        <p:spPr/>
        <p:txBody>
          <a:bodyPr/>
          <a:lstStyle/>
          <a:p>
            <a:fld id="{45A4A4C8-DC31-434D-89A7-4513DBA28AC5}" type="slidenum">
              <a:rPr lang="en-US" smtClean="0"/>
              <a:t>‹#›</a:t>
            </a:fld>
            <a:endParaRPr lang="en-US"/>
          </a:p>
        </p:txBody>
      </p:sp>
    </p:spTree>
    <p:extLst>
      <p:ext uri="{BB962C8B-B14F-4D97-AF65-F5344CB8AC3E}">
        <p14:creationId xmlns:p14="http://schemas.microsoft.com/office/powerpoint/2010/main" val="21586304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B0A60-DEA7-4AD2-BC69-290742ACCB2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B663E14-0DFE-49D3-B0FB-2573166605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A5655E6-934C-4F92-8B90-FE779093F2C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9632B9-9511-4BAB-91C4-DEF5994D3B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FD878A7-BAF3-4742-AAF5-926839E9DB8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795DA02-DF9C-4F52-AC0E-555C00799D71}"/>
              </a:ext>
            </a:extLst>
          </p:cNvPr>
          <p:cNvSpPr>
            <a:spLocks noGrp="1"/>
          </p:cNvSpPr>
          <p:nvPr>
            <p:ph type="dt" sz="half" idx="10"/>
          </p:nvPr>
        </p:nvSpPr>
        <p:spPr/>
        <p:txBody>
          <a:bodyPr/>
          <a:lstStyle/>
          <a:p>
            <a:fld id="{4234B4BC-4B0D-48BB-B1AC-CE2463D231A0}" type="datetimeFigureOut">
              <a:rPr lang="en-US" smtClean="0"/>
              <a:t>1/13/2024</a:t>
            </a:fld>
            <a:endParaRPr lang="en-US"/>
          </a:p>
        </p:txBody>
      </p:sp>
      <p:sp>
        <p:nvSpPr>
          <p:cNvPr id="8" name="Footer Placeholder 7">
            <a:extLst>
              <a:ext uri="{FF2B5EF4-FFF2-40B4-BE49-F238E27FC236}">
                <a16:creationId xmlns:a16="http://schemas.microsoft.com/office/drawing/2014/main" id="{29FFD7F5-2DE1-4635-8184-29A898800B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1B86FF-8EE3-42E8-868F-62302301F1C3}"/>
              </a:ext>
            </a:extLst>
          </p:cNvPr>
          <p:cNvSpPr>
            <a:spLocks noGrp="1"/>
          </p:cNvSpPr>
          <p:nvPr>
            <p:ph type="sldNum" sz="quarter" idx="12"/>
          </p:nvPr>
        </p:nvSpPr>
        <p:spPr/>
        <p:txBody>
          <a:bodyPr/>
          <a:lstStyle/>
          <a:p>
            <a:fld id="{45A4A4C8-DC31-434D-89A7-4513DBA28AC5}" type="slidenum">
              <a:rPr lang="en-US" smtClean="0"/>
              <a:t>‹#›</a:t>
            </a:fld>
            <a:endParaRPr lang="en-US"/>
          </a:p>
        </p:txBody>
      </p:sp>
    </p:spTree>
    <p:extLst>
      <p:ext uri="{BB962C8B-B14F-4D97-AF65-F5344CB8AC3E}">
        <p14:creationId xmlns:p14="http://schemas.microsoft.com/office/powerpoint/2010/main" val="30983539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5A857-0784-4462-B9B4-774D1C99A59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64CDF8B-E6F3-40AF-BAD6-A80B1F68B519}"/>
              </a:ext>
            </a:extLst>
          </p:cNvPr>
          <p:cNvSpPr>
            <a:spLocks noGrp="1"/>
          </p:cNvSpPr>
          <p:nvPr>
            <p:ph type="dt" sz="half" idx="10"/>
          </p:nvPr>
        </p:nvSpPr>
        <p:spPr/>
        <p:txBody>
          <a:bodyPr/>
          <a:lstStyle/>
          <a:p>
            <a:fld id="{4234B4BC-4B0D-48BB-B1AC-CE2463D231A0}" type="datetimeFigureOut">
              <a:rPr lang="en-US" smtClean="0"/>
              <a:t>1/13/2024</a:t>
            </a:fld>
            <a:endParaRPr lang="en-US"/>
          </a:p>
        </p:txBody>
      </p:sp>
      <p:sp>
        <p:nvSpPr>
          <p:cNvPr id="4" name="Footer Placeholder 3">
            <a:extLst>
              <a:ext uri="{FF2B5EF4-FFF2-40B4-BE49-F238E27FC236}">
                <a16:creationId xmlns:a16="http://schemas.microsoft.com/office/drawing/2014/main" id="{88E19156-2705-4FCE-B792-FBF9849CAD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D3F28B-46DD-4951-AA29-447CCD45B8E8}"/>
              </a:ext>
            </a:extLst>
          </p:cNvPr>
          <p:cNvSpPr>
            <a:spLocks noGrp="1"/>
          </p:cNvSpPr>
          <p:nvPr>
            <p:ph type="sldNum" sz="quarter" idx="12"/>
          </p:nvPr>
        </p:nvSpPr>
        <p:spPr/>
        <p:txBody>
          <a:bodyPr/>
          <a:lstStyle/>
          <a:p>
            <a:fld id="{45A4A4C8-DC31-434D-89A7-4513DBA28AC5}" type="slidenum">
              <a:rPr lang="en-US" smtClean="0"/>
              <a:t>‹#›</a:t>
            </a:fld>
            <a:endParaRPr lang="en-US"/>
          </a:p>
        </p:txBody>
      </p:sp>
    </p:spTree>
    <p:extLst>
      <p:ext uri="{BB962C8B-B14F-4D97-AF65-F5344CB8AC3E}">
        <p14:creationId xmlns:p14="http://schemas.microsoft.com/office/powerpoint/2010/main" val="666558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C79263-122F-4C38-8A39-A136D5219831}"/>
              </a:ext>
            </a:extLst>
          </p:cNvPr>
          <p:cNvSpPr>
            <a:spLocks noGrp="1"/>
          </p:cNvSpPr>
          <p:nvPr>
            <p:ph type="dt" sz="half" idx="10"/>
          </p:nvPr>
        </p:nvSpPr>
        <p:spPr/>
        <p:txBody>
          <a:bodyPr/>
          <a:lstStyle/>
          <a:p>
            <a:fld id="{4234B4BC-4B0D-48BB-B1AC-CE2463D231A0}" type="datetimeFigureOut">
              <a:rPr lang="en-US" smtClean="0"/>
              <a:t>1/13/2024</a:t>
            </a:fld>
            <a:endParaRPr lang="en-US"/>
          </a:p>
        </p:txBody>
      </p:sp>
      <p:sp>
        <p:nvSpPr>
          <p:cNvPr id="3" name="Footer Placeholder 2">
            <a:extLst>
              <a:ext uri="{FF2B5EF4-FFF2-40B4-BE49-F238E27FC236}">
                <a16:creationId xmlns:a16="http://schemas.microsoft.com/office/drawing/2014/main" id="{584954A8-2297-46DD-B330-F2E33443B8D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C976B8E-0205-4F4E-935D-BFF78D271B60}"/>
              </a:ext>
            </a:extLst>
          </p:cNvPr>
          <p:cNvSpPr>
            <a:spLocks noGrp="1"/>
          </p:cNvSpPr>
          <p:nvPr>
            <p:ph type="sldNum" sz="quarter" idx="12"/>
          </p:nvPr>
        </p:nvSpPr>
        <p:spPr/>
        <p:txBody>
          <a:bodyPr/>
          <a:lstStyle/>
          <a:p>
            <a:fld id="{45A4A4C8-DC31-434D-89A7-4513DBA28AC5}" type="slidenum">
              <a:rPr lang="en-US" smtClean="0"/>
              <a:t>‹#›</a:t>
            </a:fld>
            <a:endParaRPr lang="en-US"/>
          </a:p>
        </p:txBody>
      </p:sp>
    </p:spTree>
    <p:extLst>
      <p:ext uri="{BB962C8B-B14F-4D97-AF65-F5344CB8AC3E}">
        <p14:creationId xmlns:p14="http://schemas.microsoft.com/office/powerpoint/2010/main" val="3972837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9342A-516F-403E-92E3-9922FD6423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261FFED-5D9B-4218-B71D-BA5EF7F748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2A8FDBC-4456-4CB7-9023-DAB3D010B2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36BF412-CEA7-49B8-BB23-6B705E311081}"/>
              </a:ext>
            </a:extLst>
          </p:cNvPr>
          <p:cNvSpPr>
            <a:spLocks noGrp="1"/>
          </p:cNvSpPr>
          <p:nvPr>
            <p:ph type="dt" sz="half" idx="10"/>
          </p:nvPr>
        </p:nvSpPr>
        <p:spPr/>
        <p:txBody>
          <a:bodyPr/>
          <a:lstStyle/>
          <a:p>
            <a:fld id="{4234B4BC-4B0D-48BB-B1AC-CE2463D231A0}" type="datetimeFigureOut">
              <a:rPr lang="en-US" smtClean="0"/>
              <a:t>1/13/2024</a:t>
            </a:fld>
            <a:endParaRPr lang="en-US"/>
          </a:p>
        </p:txBody>
      </p:sp>
      <p:sp>
        <p:nvSpPr>
          <p:cNvPr id="6" name="Footer Placeholder 5">
            <a:extLst>
              <a:ext uri="{FF2B5EF4-FFF2-40B4-BE49-F238E27FC236}">
                <a16:creationId xmlns:a16="http://schemas.microsoft.com/office/drawing/2014/main" id="{201C9060-58B9-4192-B2A4-FE8EE080F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99258D-727F-4C96-991D-F3CF892E496C}"/>
              </a:ext>
            </a:extLst>
          </p:cNvPr>
          <p:cNvSpPr>
            <a:spLocks noGrp="1"/>
          </p:cNvSpPr>
          <p:nvPr>
            <p:ph type="sldNum" sz="quarter" idx="12"/>
          </p:nvPr>
        </p:nvSpPr>
        <p:spPr/>
        <p:txBody>
          <a:bodyPr/>
          <a:lstStyle/>
          <a:p>
            <a:fld id="{45A4A4C8-DC31-434D-89A7-4513DBA28AC5}" type="slidenum">
              <a:rPr lang="en-US" smtClean="0"/>
              <a:t>‹#›</a:t>
            </a:fld>
            <a:endParaRPr lang="en-US"/>
          </a:p>
        </p:txBody>
      </p:sp>
    </p:spTree>
    <p:extLst>
      <p:ext uri="{BB962C8B-B14F-4D97-AF65-F5344CB8AC3E}">
        <p14:creationId xmlns:p14="http://schemas.microsoft.com/office/powerpoint/2010/main" val="1137807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C87E97-9D2B-4DF5-9AA6-291E62C4CD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DF20017-4CA3-4F30-A4C3-88067697EA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C239F35-0ABE-40F8-9627-1CF10ECADA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24B9B7D-9BD5-4952-8F1D-9101DCAD33CE}"/>
              </a:ext>
            </a:extLst>
          </p:cNvPr>
          <p:cNvSpPr>
            <a:spLocks noGrp="1"/>
          </p:cNvSpPr>
          <p:nvPr>
            <p:ph type="dt" sz="half" idx="10"/>
          </p:nvPr>
        </p:nvSpPr>
        <p:spPr/>
        <p:txBody>
          <a:bodyPr/>
          <a:lstStyle/>
          <a:p>
            <a:fld id="{4234B4BC-4B0D-48BB-B1AC-CE2463D231A0}" type="datetimeFigureOut">
              <a:rPr lang="en-US" smtClean="0"/>
              <a:t>1/13/2024</a:t>
            </a:fld>
            <a:endParaRPr lang="en-US"/>
          </a:p>
        </p:txBody>
      </p:sp>
      <p:sp>
        <p:nvSpPr>
          <p:cNvPr id="6" name="Footer Placeholder 5">
            <a:extLst>
              <a:ext uri="{FF2B5EF4-FFF2-40B4-BE49-F238E27FC236}">
                <a16:creationId xmlns:a16="http://schemas.microsoft.com/office/drawing/2014/main" id="{B30B137B-2DF5-4970-9B27-3AF4860D13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40504C-0B71-474B-B222-C80AB43A544B}"/>
              </a:ext>
            </a:extLst>
          </p:cNvPr>
          <p:cNvSpPr>
            <a:spLocks noGrp="1"/>
          </p:cNvSpPr>
          <p:nvPr>
            <p:ph type="sldNum" sz="quarter" idx="12"/>
          </p:nvPr>
        </p:nvSpPr>
        <p:spPr/>
        <p:txBody>
          <a:bodyPr/>
          <a:lstStyle/>
          <a:p>
            <a:fld id="{45A4A4C8-DC31-434D-89A7-4513DBA28AC5}" type="slidenum">
              <a:rPr lang="en-US" smtClean="0"/>
              <a:t>‹#›</a:t>
            </a:fld>
            <a:endParaRPr lang="en-US"/>
          </a:p>
        </p:txBody>
      </p:sp>
    </p:spTree>
    <p:extLst>
      <p:ext uri="{BB962C8B-B14F-4D97-AF65-F5344CB8AC3E}">
        <p14:creationId xmlns:p14="http://schemas.microsoft.com/office/powerpoint/2010/main" val="39735130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8697E0-7F7D-48FE-9D3B-7A3CC5636F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A8669BD-35FC-4AA6-8354-1B77BD655D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B01663-DDCB-46C5-8343-17812BDCF5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34B4BC-4B0D-48BB-B1AC-CE2463D231A0}" type="datetimeFigureOut">
              <a:rPr lang="en-US" smtClean="0"/>
              <a:t>1/13/2024</a:t>
            </a:fld>
            <a:endParaRPr lang="en-US"/>
          </a:p>
        </p:txBody>
      </p:sp>
      <p:sp>
        <p:nvSpPr>
          <p:cNvPr id="5" name="Footer Placeholder 4">
            <a:extLst>
              <a:ext uri="{FF2B5EF4-FFF2-40B4-BE49-F238E27FC236}">
                <a16:creationId xmlns:a16="http://schemas.microsoft.com/office/drawing/2014/main" id="{A6BF81CD-7F6C-4E2E-B35E-B238A90004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E91D65-DB11-426D-BC60-778CAE400BD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A4A4C8-DC31-434D-89A7-4513DBA28AC5}" type="slidenum">
              <a:rPr lang="en-US" smtClean="0"/>
              <a:t>‹#›</a:t>
            </a:fld>
            <a:endParaRPr lang="en-US"/>
          </a:p>
        </p:txBody>
      </p:sp>
    </p:spTree>
    <p:extLst>
      <p:ext uri="{BB962C8B-B14F-4D97-AF65-F5344CB8AC3E}">
        <p14:creationId xmlns:p14="http://schemas.microsoft.com/office/powerpoint/2010/main" val="3216510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5EA07FD-CD89-4F63-B0B5-C65DBEE15E9E}"/>
              </a:ext>
            </a:extLst>
          </p:cNvPr>
          <p:cNvSpPr txBox="1"/>
          <p:nvPr/>
        </p:nvSpPr>
        <p:spPr>
          <a:xfrm>
            <a:off x="7046752" y="1845578"/>
            <a:ext cx="4177717" cy="523220"/>
          </a:xfrm>
          <a:prstGeom prst="rect">
            <a:avLst/>
          </a:prstGeom>
          <a:noFill/>
        </p:spPr>
        <p:txBody>
          <a:bodyPr wrap="square" rtlCol="0">
            <a:spAutoFit/>
          </a:bodyPr>
          <a:lstStyle/>
          <a:p>
            <a:r>
              <a:rPr lang="en-US" sz="2800" dirty="0"/>
              <a:t>Feeling Nostalgic, Right?</a:t>
            </a:r>
          </a:p>
        </p:txBody>
      </p:sp>
      <p:sp>
        <p:nvSpPr>
          <p:cNvPr id="5" name="TextBox 4">
            <a:extLst>
              <a:ext uri="{FF2B5EF4-FFF2-40B4-BE49-F238E27FC236}">
                <a16:creationId xmlns:a16="http://schemas.microsoft.com/office/drawing/2014/main" id="{37AA7658-88C2-4601-9089-0766B9E71F44}"/>
              </a:ext>
            </a:extLst>
          </p:cNvPr>
          <p:cNvSpPr txBox="1"/>
          <p:nvPr/>
        </p:nvSpPr>
        <p:spPr>
          <a:xfrm>
            <a:off x="5788404" y="4391313"/>
            <a:ext cx="6308521" cy="523220"/>
          </a:xfrm>
          <a:prstGeom prst="rect">
            <a:avLst/>
          </a:prstGeom>
          <a:noFill/>
        </p:spPr>
        <p:txBody>
          <a:bodyPr wrap="square" rtlCol="0">
            <a:spAutoFit/>
          </a:bodyPr>
          <a:lstStyle/>
          <a:p>
            <a:r>
              <a:rPr lang="en-US" sz="2800" dirty="0"/>
              <a:t>Do you want to live your childhood again?</a:t>
            </a:r>
          </a:p>
        </p:txBody>
      </p:sp>
      <p:pic>
        <p:nvPicPr>
          <p:cNvPr id="6" name="Picture 5">
            <a:extLst>
              <a:ext uri="{FF2B5EF4-FFF2-40B4-BE49-F238E27FC236}">
                <a16:creationId xmlns:a16="http://schemas.microsoft.com/office/drawing/2014/main" id="{2C53AEE6-29CA-4ABF-9F4E-52D4EDCB8655}"/>
              </a:ext>
            </a:extLst>
          </p:cNvPr>
          <p:cNvPicPr>
            <a:picLocks noChangeAspect="1"/>
          </p:cNvPicPr>
          <p:nvPr/>
        </p:nvPicPr>
        <p:blipFill>
          <a:blip r:embed="rId2"/>
          <a:stretch>
            <a:fillRect/>
          </a:stretch>
        </p:blipFill>
        <p:spPr>
          <a:xfrm>
            <a:off x="-1" y="0"/>
            <a:ext cx="5368955" cy="6858000"/>
          </a:xfrm>
          <a:prstGeom prst="rect">
            <a:avLst/>
          </a:prstGeom>
        </p:spPr>
      </p:pic>
    </p:spTree>
    <p:extLst>
      <p:ext uri="{BB962C8B-B14F-4D97-AF65-F5344CB8AC3E}">
        <p14:creationId xmlns:p14="http://schemas.microsoft.com/office/powerpoint/2010/main" val="27744196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268BBB-DF92-4362-8DC9-8580AB5D5D04}"/>
              </a:ext>
            </a:extLst>
          </p:cNvPr>
          <p:cNvSpPr>
            <a:spLocks noGrp="1"/>
          </p:cNvSpPr>
          <p:nvPr>
            <p:ph idx="1"/>
          </p:nvPr>
        </p:nvSpPr>
        <p:spPr>
          <a:xfrm>
            <a:off x="838200" y="1984245"/>
            <a:ext cx="10515600" cy="2055910"/>
          </a:xfrm>
          <a:solidFill>
            <a:srgbClr val="92D050"/>
          </a:solidFill>
        </p:spPr>
        <p:txBody>
          <a:bodyPr>
            <a:normAutofit/>
          </a:bodyPr>
          <a:lstStyle/>
          <a:p>
            <a:pPr marL="0" indent="0">
              <a:buNone/>
            </a:pPr>
            <a:r>
              <a:rPr lang="en-US" dirty="0"/>
              <a:t>Currently, it is a Hyderabad based ice pop brand. Within next 3-4 years, I want to make it a national brand &amp; then will take it to the international. They know the value the company has in Middle East &amp; Africa. Indian cricket team should carry </a:t>
            </a:r>
            <a:r>
              <a:rPr lang="en-US" sz="3000" dirty="0" err="1"/>
              <a:t>skippi</a:t>
            </a:r>
            <a:r>
              <a:rPr lang="en-US" dirty="0"/>
              <a:t> on their T-shirt due to patriotism &amp; the target market which is 25+ year </a:t>
            </a:r>
            <a:r>
              <a:rPr lang="en-US" dirty="0" err="1"/>
              <a:t>olds</a:t>
            </a:r>
            <a:r>
              <a:rPr lang="en-US" dirty="0"/>
              <a:t> who loves cricket. </a:t>
            </a:r>
          </a:p>
        </p:txBody>
      </p:sp>
      <p:sp>
        <p:nvSpPr>
          <p:cNvPr id="4" name="Rectangle 3">
            <a:extLst>
              <a:ext uri="{FF2B5EF4-FFF2-40B4-BE49-F238E27FC236}">
                <a16:creationId xmlns:a16="http://schemas.microsoft.com/office/drawing/2014/main" id="{4AC8A914-E92E-45A2-BCB4-B41E20A1F7F0}"/>
              </a:ext>
            </a:extLst>
          </p:cNvPr>
          <p:cNvSpPr/>
          <p:nvPr/>
        </p:nvSpPr>
        <p:spPr>
          <a:xfrm>
            <a:off x="0" y="0"/>
            <a:ext cx="12192000" cy="6858000"/>
          </a:xfrm>
          <a:prstGeom prst="rect">
            <a:avLst/>
          </a:prstGeom>
          <a:blipFill dpi="0" rotWithShape="1">
            <a:blip r:embed="rId2">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B697FF23-8BEA-471B-B414-83FB8EEAAB82}"/>
              </a:ext>
            </a:extLst>
          </p:cNvPr>
          <p:cNvSpPr txBox="1"/>
          <p:nvPr/>
        </p:nvSpPr>
        <p:spPr>
          <a:xfrm>
            <a:off x="5680220" y="391958"/>
            <a:ext cx="831559" cy="400110"/>
          </a:xfrm>
          <a:prstGeom prst="rect">
            <a:avLst/>
          </a:prstGeom>
          <a:noFill/>
        </p:spPr>
        <p:txBody>
          <a:bodyPr wrap="square" rtlCol="0">
            <a:spAutoFit/>
          </a:bodyPr>
          <a:lstStyle/>
          <a:p>
            <a:r>
              <a:rPr lang="en-US" sz="2000" b="1" i="1" dirty="0"/>
              <a:t>Vision</a:t>
            </a:r>
          </a:p>
        </p:txBody>
      </p:sp>
    </p:spTree>
    <p:extLst>
      <p:ext uri="{BB962C8B-B14F-4D97-AF65-F5344CB8AC3E}">
        <p14:creationId xmlns:p14="http://schemas.microsoft.com/office/powerpoint/2010/main" val="1053320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70FF3E2-4A2E-4EB7-87C2-ECA35F81D124}"/>
              </a:ext>
            </a:extLst>
          </p:cNvPr>
          <p:cNvSpPr txBox="1"/>
          <p:nvPr/>
        </p:nvSpPr>
        <p:spPr>
          <a:xfrm>
            <a:off x="2076274" y="2408980"/>
            <a:ext cx="7889847" cy="461665"/>
          </a:xfrm>
          <a:prstGeom prst="rect">
            <a:avLst/>
          </a:prstGeom>
          <a:solidFill>
            <a:srgbClr val="C6E944"/>
          </a:solidFill>
        </p:spPr>
        <p:txBody>
          <a:bodyPr wrap="square" rtlCol="0">
            <a:spAutoFit/>
          </a:bodyPr>
          <a:lstStyle/>
          <a:p>
            <a:r>
              <a:rPr lang="en-US" sz="2400" dirty="0"/>
              <a:t>Sales till date, last year 46 lacs, last month 7 lacs. </a:t>
            </a:r>
          </a:p>
        </p:txBody>
      </p:sp>
      <p:sp>
        <p:nvSpPr>
          <p:cNvPr id="6" name="TextBox 5">
            <a:extLst>
              <a:ext uri="{FF2B5EF4-FFF2-40B4-BE49-F238E27FC236}">
                <a16:creationId xmlns:a16="http://schemas.microsoft.com/office/drawing/2014/main" id="{5F26D1FB-B342-47E7-9810-02BFE5B7EAFA}"/>
              </a:ext>
            </a:extLst>
          </p:cNvPr>
          <p:cNvSpPr txBox="1"/>
          <p:nvPr/>
        </p:nvSpPr>
        <p:spPr>
          <a:xfrm>
            <a:off x="2076274" y="2982326"/>
            <a:ext cx="2604783" cy="461665"/>
          </a:xfrm>
          <a:prstGeom prst="rect">
            <a:avLst/>
          </a:prstGeom>
          <a:solidFill>
            <a:srgbClr val="E03E7C"/>
          </a:solidFill>
        </p:spPr>
        <p:txBody>
          <a:bodyPr wrap="square" rtlCol="0">
            <a:spAutoFit/>
          </a:bodyPr>
          <a:lstStyle/>
          <a:p>
            <a:r>
              <a:rPr lang="en-US" sz="2400" dirty="0"/>
              <a:t>Gross Margin ….%</a:t>
            </a:r>
          </a:p>
        </p:txBody>
      </p:sp>
      <p:sp>
        <p:nvSpPr>
          <p:cNvPr id="7" name="TextBox 6">
            <a:extLst>
              <a:ext uri="{FF2B5EF4-FFF2-40B4-BE49-F238E27FC236}">
                <a16:creationId xmlns:a16="http://schemas.microsoft.com/office/drawing/2014/main" id="{533026CE-C577-4658-AC30-1CDA04A19338}"/>
              </a:ext>
            </a:extLst>
          </p:cNvPr>
          <p:cNvSpPr txBox="1"/>
          <p:nvPr/>
        </p:nvSpPr>
        <p:spPr>
          <a:xfrm>
            <a:off x="2076274" y="3555672"/>
            <a:ext cx="2906787" cy="461665"/>
          </a:xfrm>
          <a:prstGeom prst="rect">
            <a:avLst/>
          </a:prstGeom>
          <a:solidFill>
            <a:srgbClr val="FFC000"/>
          </a:solidFill>
        </p:spPr>
        <p:txBody>
          <a:bodyPr wrap="square" rtlCol="0">
            <a:spAutoFit/>
          </a:bodyPr>
          <a:lstStyle/>
          <a:p>
            <a:r>
              <a:rPr lang="en-US" sz="2400" dirty="0"/>
              <a:t>Net Margin ….%</a:t>
            </a:r>
          </a:p>
        </p:txBody>
      </p:sp>
      <p:sp>
        <p:nvSpPr>
          <p:cNvPr id="8" name="Rectangle 7">
            <a:extLst>
              <a:ext uri="{FF2B5EF4-FFF2-40B4-BE49-F238E27FC236}">
                <a16:creationId xmlns:a16="http://schemas.microsoft.com/office/drawing/2014/main" id="{85AD8903-9EBE-4086-BE46-5FDC1959D816}"/>
              </a:ext>
            </a:extLst>
          </p:cNvPr>
          <p:cNvSpPr/>
          <p:nvPr/>
        </p:nvSpPr>
        <p:spPr>
          <a:xfrm>
            <a:off x="0" y="0"/>
            <a:ext cx="12192000" cy="6858000"/>
          </a:xfrm>
          <a:prstGeom prst="rect">
            <a:avLst/>
          </a:prstGeom>
          <a:blipFill dpi="0" rotWithShape="1">
            <a:blip r:embed="rId2">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20488E2-330A-44AC-A5B4-36EA99724F08}"/>
              </a:ext>
            </a:extLst>
          </p:cNvPr>
          <p:cNvSpPr txBox="1"/>
          <p:nvPr/>
        </p:nvSpPr>
        <p:spPr>
          <a:xfrm>
            <a:off x="4787491" y="514954"/>
            <a:ext cx="2467412" cy="400110"/>
          </a:xfrm>
          <a:prstGeom prst="rect">
            <a:avLst/>
          </a:prstGeom>
          <a:noFill/>
        </p:spPr>
        <p:txBody>
          <a:bodyPr wrap="square" rtlCol="0">
            <a:spAutoFit/>
          </a:bodyPr>
          <a:lstStyle/>
          <a:p>
            <a:r>
              <a:rPr lang="en-US" sz="2000" b="1" i="1" dirty="0"/>
              <a:t>Accounting Numbers</a:t>
            </a:r>
          </a:p>
        </p:txBody>
      </p:sp>
    </p:spTree>
    <p:extLst>
      <p:ext uri="{BB962C8B-B14F-4D97-AF65-F5344CB8AC3E}">
        <p14:creationId xmlns:p14="http://schemas.microsoft.com/office/powerpoint/2010/main" val="40393133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81F1F8-615B-49A3-A71C-ACA85A1C7E4A}"/>
              </a:ext>
            </a:extLst>
          </p:cNvPr>
          <p:cNvSpPr txBox="1"/>
          <p:nvPr/>
        </p:nvSpPr>
        <p:spPr>
          <a:xfrm>
            <a:off x="2003257" y="1902017"/>
            <a:ext cx="3416031" cy="461665"/>
          </a:xfrm>
          <a:prstGeom prst="rect">
            <a:avLst/>
          </a:prstGeom>
          <a:solidFill>
            <a:srgbClr val="C5A1D0"/>
          </a:solidFill>
        </p:spPr>
        <p:txBody>
          <a:bodyPr wrap="square" rtlCol="0">
            <a:spAutoFit/>
          </a:bodyPr>
          <a:lstStyle/>
          <a:p>
            <a:r>
              <a:rPr lang="en-US" sz="2400" dirty="0"/>
              <a:t>Selling price is 20 rupees </a:t>
            </a:r>
          </a:p>
        </p:txBody>
      </p:sp>
      <p:sp>
        <p:nvSpPr>
          <p:cNvPr id="6" name="TextBox 5">
            <a:extLst>
              <a:ext uri="{FF2B5EF4-FFF2-40B4-BE49-F238E27FC236}">
                <a16:creationId xmlns:a16="http://schemas.microsoft.com/office/drawing/2014/main" id="{2C360D4B-9ABA-4A6D-AA9B-82DCE10F50F5}"/>
              </a:ext>
            </a:extLst>
          </p:cNvPr>
          <p:cNvSpPr txBox="1"/>
          <p:nvPr/>
        </p:nvSpPr>
        <p:spPr>
          <a:xfrm>
            <a:off x="2003257" y="2633652"/>
            <a:ext cx="9896227" cy="461665"/>
          </a:xfrm>
          <a:prstGeom prst="rect">
            <a:avLst/>
          </a:prstGeom>
          <a:solidFill>
            <a:srgbClr val="E8F13D"/>
          </a:solidFill>
        </p:spPr>
        <p:txBody>
          <a:bodyPr wrap="square" rtlCol="0">
            <a:spAutoFit/>
          </a:bodyPr>
          <a:lstStyle/>
          <a:p>
            <a:r>
              <a:rPr lang="en-US" sz="2400" dirty="0"/>
              <a:t>Cost of making (Including primary &amp; inner packaging &amp; carton cost) is 5 rupees</a:t>
            </a:r>
          </a:p>
        </p:txBody>
      </p:sp>
      <p:sp>
        <p:nvSpPr>
          <p:cNvPr id="7" name="TextBox 6">
            <a:extLst>
              <a:ext uri="{FF2B5EF4-FFF2-40B4-BE49-F238E27FC236}">
                <a16:creationId xmlns:a16="http://schemas.microsoft.com/office/drawing/2014/main" id="{703AE2F8-6D10-4C1E-A5F4-E953DAA4B3B0}"/>
              </a:ext>
            </a:extLst>
          </p:cNvPr>
          <p:cNvSpPr txBox="1"/>
          <p:nvPr/>
        </p:nvSpPr>
        <p:spPr>
          <a:xfrm>
            <a:off x="2003257" y="3365287"/>
            <a:ext cx="5766318" cy="461665"/>
          </a:xfrm>
          <a:prstGeom prst="rect">
            <a:avLst/>
          </a:prstGeom>
          <a:solidFill>
            <a:srgbClr val="E03E7C"/>
          </a:solidFill>
        </p:spPr>
        <p:txBody>
          <a:bodyPr wrap="square" rtlCol="0">
            <a:spAutoFit/>
          </a:bodyPr>
          <a:lstStyle/>
          <a:p>
            <a:r>
              <a:rPr lang="en-US" sz="2400" dirty="0"/>
              <a:t>Sell it to the wholesaler @13 rupees</a:t>
            </a:r>
          </a:p>
        </p:txBody>
      </p:sp>
      <p:sp>
        <p:nvSpPr>
          <p:cNvPr id="8" name="Rectangle 7">
            <a:extLst>
              <a:ext uri="{FF2B5EF4-FFF2-40B4-BE49-F238E27FC236}">
                <a16:creationId xmlns:a16="http://schemas.microsoft.com/office/drawing/2014/main" id="{1305A93A-F703-43E5-B76D-05390E5FEBCA}"/>
              </a:ext>
            </a:extLst>
          </p:cNvPr>
          <p:cNvSpPr/>
          <p:nvPr/>
        </p:nvSpPr>
        <p:spPr>
          <a:xfrm>
            <a:off x="0" y="0"/>
            <a:ext cx="12192000" cy="6858000"/>
          </a:xfrm>
          <a:prstGeom prst="rect">
            <a:avLst/>
          </a:prstGeom>
          <a:blipFill dpi="0" rotWithShape="1">
            <a:blip r:embed="rId2">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F417EF8-867F-482F-B2A8-CD68357978ED}"/>
              </a:ext>
            </a:extLst>
          </p:cNvPr>
          <p:cNvSpPr txBox="1"/>
          <p:nvPr/>
        </p:nvSpPr>
        <p:spPr>
          <a:xfrm>
            <a:off x="5181075" y="385136"/>
            <a:ext cx="1829849" cy="400110"/>
          </a:xfrm>
          <a:prstGeom prst="rect">
            <a:avLst/>
          </a:prstGeom>
          <a:noFill/>
        </p:spPr>
        <p:txBody>
          <a:bodyPr wrap="square" rtlCol="0">
            <a:spAutoFit/>
          </a:bodyPr>
          <a:lstStyle/>
          <a:p>
            <a:r>
              <a:rPr lang="en-US" sz="2000" b="1" i="1" dirty="0"/>
              <a:t>Unit Economics</a:t>
            </a:r>
          </a:p>
        </p:txBody>
      </p:sp>
    </p:spTree>
    <p:extLst>
      <p:ext uri="{BB962C8B-B14F-4D97-AF65-F5344CB8AC3E}">
        <p14:creationId xmlns:p14="http://schemas.microsoft.com/office/powerpoint/2010/main" val="40527091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2122AF-EC89-468C-A1F0-F8F1505F16A7}"/>
              </a:ext>
            </a:extLst>
          </p:cNvPr>
          <p:cNvSpPr txBox="1"/>
          <p:nvPr/>
        </p:nvSpPr>
        <p:spPr>
          <a:xfrm>
            <a:off x="1937857" y="2533475"/>
            <a:ext cx="7684315" cy="1200329"/>
          </a:xfrm>
          <a:prstGeom prst="rect">
            <a:avLst/>
          </a:prstGeom>
          <a:solidFill>
            <a:srgbClr val="C5A1D0"/>
          </a:solidFill>
        </p:spPr>
        <p:txBody>
          <a:bodyPr wrap="square" rtlCol="0">
            <a:spAutoFit/>
          </a:bodyPr>
          <a:lstStyle/>
          <a:p>
            <a:r>
              <a:rPr lang="en-US" sz="2400" dirty="0"/>
              <a:t>The soft ice you get, is not possible with the available technologies. We have that technology &amp; we patented that to protect the quality that customers are enjoying right now.</a:t>
            </a:r>
          </a:p>
        </p:txBody>
      </p:sp>
      <p:sp>
        <p:nvSpPr>
          <p:cNvPr id="5" name="Rectangle 4">
            <a:extLst>
              <a:ext uri="{FF2B5EF4-FFF2-40B4-BE49-F238E27FC236}">
                <a16:creationId xmlns:a16="http://schemas.microsoft.com/office/drawing/2014/main" id="{E2632E6B-E79A-4B42-969E-775199062141}"/>
              </a:ext>
            </a:extLst>
          </p:cNvPr>
          <p:cNvSpPr/>
          <p:nvPr/>
        </p:nvSpPr>
        <p:spPr>
          <a:xfrm>
            <a:off x="0" y="0"/>
            <a:ext cx="12192000" cy="6858000"/>
          </a:xfrm>
          <a:prstGeom prst="rect">
            <a:avLst/>
          </a:prstGeom>
          <a:blipFill dpi="0" rotWithShape="1">
            <a:blip r:embed="rId2">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7D3B6A6-FB7D-4CE8-B337-50BC00FE5C75}"/>
              </a:ext>
            </a:extLst>
          </p:cNvPr>
          <p:cNvSpPr txBox="1"/>
          <p:nvPr/>
        </p:nvSpPr>
        <p:spPr>
          <a:xfrm>
            <a:off x="4728594" y="411634"/>
            <a:ext cx="2734812" cy="400110"/>
          </a:xfrm>
          <a:prstGeom prst="rect">
            <a:avLst/>
          </a:prstGeom>
          <a:noFill/>
        </p:spPr>
        <p:txBody>
          <a:bodyPr wrap="square" rtlCol="0">
            <a:spAutoFit/>
          </a:bodyPr>
          <a:lstStyle/>
          <a:p>
            <a:r>
              <a:rPr lang="en-US" sz="2000" b="1" i="1" dirty="0"/>
              <a:t>Competitive Advantage</a:t>
            </a:r>
          </a:p>
        </p:txBody>
      </p:sp>
    </p:spTree>
    <p:extLst>
      <p:ext uri="{BB962C8B-B14F-4D97-AF65-F5344CB8AC3E}">
        <p14:creationId xmlns:p14="http://schemas.microsoft.com/office/powerpoint/2010/main" val="2957283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6A5BF73-0929-4F86-8C9D-26A15DB2D768}"/>
              </a:ext>
            </a:extLst>
          </p:cNvPr>
          <p:cNvGraphicFramePr>
            <a:graphicFrameLocks noGrp="1"/>
          </p:cNvGraphicFramePr>
          <p:nvPr>
            <p:extLst>
              <p:ext uri="{D42A27DB-BD31-4B8C-83A1-F6EECF244321}">
                <p14:modId xmlns:p14="http://schemas.microsoft.com/office/powerpoint/2010/main" val="1625724375"/>
              </p:ext>
            </p:extLst>
          </p:nvPr>
        </p:nvGraphicFramePr>
        <p:xfrm>
          <a:off x="2032000" y="1691847"/>
          <a:ext cx="8128000" cy="3119120"/>
        </p:xfrm>
        <a:graphic>
          <a:graphicData uri="http://schemas.openxmlformats.org/drawingml/2006/table">
            <a:tbl>
              <a:tblPr firstRow="1" bandRow="1">
                <a:tableStyleId>{5C22544A-7EE6-4342-B048-85BDC9FD1C3A}</a:tableStyleId>
              </a:tblPr>
              <a:tblGrid>
                <a:gridCol w="2632279">
                  <a:extLst>
                    <a:ext uri="{9D8B030D-6E8A-4147-A177-3AD203B41FA5}">
                      <a16:colId xmlns:a16="http://schemas.microsoft.com/office/drawing/2014/main" val="1911897442"/>
                    </a:ext>
                  </a:extLst>
                </a:gridCol>
                <a:gridCol w="5495721">
                  <a:extLst>
                    <a:ext uri="{9D8B030D-6E8A-4147-A177-3AD203B41FA5}">
                      <a16:colId xmlns:a16="http://schemas.microsoft.com/office/drawing/2014/main" val="2091870722"/>
                    </a:ext>
                  </a:extLst>
                </a:gridCol>
              </a:tblGrid>
              <a:tr h="370840">
                <a:tc>
                  <a:txBody>
                    <a:bodyPr/>
                    <a:lstStyle/>
                    <a:p>
                      <a:pPr algn="ctr"/>
                      <a:r>
                        <a:rPr lang="en-US" dirty="0"/>
                        <a:t>Ask</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45 lac rupees for 5% equity i.e. 9 crore valuation</a:t>
                      </a:r>
                    </a:p>
                  </a:txBody>
                  <a:tcPr/>
                </a:tc>
                <a:extLst>
                  <a:ext uri="{0D108BD9-81ED-4DB2-BD59-A6C34878D82A}">
                    <a16:rowId xmlns:a16="http://schemas.microsoft.com/office/drawing/2014/main" val="3942640483"/>
                  </a:ext>
                </a:extLst>
              </a:tr>
              <a:tr h="370840">
                <a:tc>
                  <a:txBody>
                    <a:bodyPr/>
                    <a:lstStyle/>
                    <a:p>
                      <a:pPr algn="ctr"/>
                      <a:r>
                        <a:rPr lang="en-US" dirty="0"/>
                        <a:t>Usage</a:t>
                      </a:r>
                    </a:p>
                  </a:txBody>
                  <a:tcPr anchor="ctr"/>
                </a:tc>
                <a:tc>
                  <a:txBody>
                    <a:bodyPr/>
                    <a:lstStyle/>
                    <a:p>
                      <a:r>
                        <a:rPr lang="en-US" dirty="0"/>
                        <a:t>The fund will be used for marketing &amp; branding</a:t>
                      </a:r>
                    </a:p>
                  </a:txBody>
                  <a:tcPr/>
                </a:tc>
                <a:extLst>
                  <a:ext uri="{0D108BD9-81ED-4DB2-BD59-A6C34878D82A}">
                    <a16:rowId xmlns:a16="http://schemas.microsoft.com/office/drawing/2014/main" val="2160501642"/>
                  </a:ext>
                </a:extLst>
              </a:tr>
              <a:tr h="370840">
                <a:tc>
                  <a:txBody>
                    <a:bodyPr/>
                    <a:lstStyle/>
                    <a:p>
                      <a:pPr algn="ctr"/>
                      <a:r>
                        <a:rPr lang="en-US" dirty="0"/>
                        <a:t>Reason</a:t>
                      </a:r>
                    </a:p>
                  </a:txBody>
                  <a:tcPr anchor="ctr"/>
                </a:tc>
                <a:tc>
                  <a:txBody>
                    <a:bodyPr/>
                    <a:lstStyle/>
                    <a:p>
                      <a:r>
                        <a:rPr lang="en-US" dirty="0"/>
                        <a:t>The business is generating enough cash flow &amp; the founders are able to finance personally for the current need. Because they believe that the investors can add more value to the business by bringing their expertise on the table.</a:t>
                      </a:r>
                    </a:p>
                  </a:txBody>
                  <a:tcPr/>
                </a:tc>
                <a:extLst>
                  <a:ext uri="{0D108BD9-81ED-4DB2-BD59-A6C34878D82A}">
                    <a16:rowId xmlns:a16="http://schemas.microsoft.com/office/drawing/2014/main" val="541539278"/>
                  </a:ext>
                </a:extLst>
              </a:tr>
              <a:tr h="370840">
                <a:tc>
                  <a:txBody>
                    <a:bodyPr/>
                    <a:lstStyle/>
                    <a:p>
                      <a:pPr algn="ctr"/>
                      <a:r>
                        <a:rPr lang="en-US" dirty="0"/>
                        <a:t>Prior Investor Information</a:t>
                      </a:r>
                    </a:p>
                  </a:txBody>
                  <a:tcPr anchor="ctr"/>
                </a:tc>
                <a:tc>
                  <a:txBody>
                    <a:bodyPr/>
                    <a:lstStyle/>
                    <a:p>
                      <a:r>
                        <a:rPr lang="en-US" dirty="0"/>
                        <a:t>There is no prior investor till date. The business is financed by founders i.e. totally bootstrapped. They invested 55 lacs rupees in this business. </a:t>
                      </a:r>
                    </a:p>
                  </a:txBody>
                  <a:tcPr/>
                </a:tc>
                <a:extLst>
                  <a:ext uri="{0D108BD9-81ED-4DB2-BD59-A6C34878D82A}">
                    <a16:rowId xmlns:a16="http://schemas.microsoft.com/office/drawing/2014/main" val="692627729"/>
                  </a:ext>
                </a:extLst>
              </a:tr>
            </a:tbl>
          </a:graphicData>
        </a:graphic>
      </p:graphicFrame>
      <p:sp>
        <p:nvSpPr>
          <p:cNvPr id="3" name="Rectangle 2">
            <a:extLst>
              <a:ext uri="{FF2B5EF4-FFF2-40B4-BE49-F238E27FC236}">
                <a16:creationId xmlns:a16="http://schemas.microsoft.com/office/drawing/2014/main" id="{025B0FA0-5E5C-4C2A-A221-EE062CF7B440}"/>
              </a:ext>
            </a:extLst>
          </p:cNvPr>
          <p:cNvSpPr/>
          <p:nvPr/>
        </p:nvSpPr>
        <p:spPr>
          <a:xfrm>
            <a:off x="0" y="0"/>
            <a:ext cx="12192000" cy="6857999"/>
          </a:xfrm>
          <a:prstGeom prst="rect">
            <a:avLst/>
          </a:prstGeom>
          <a:blipFill dpi="0" rotWithShape="1">
            <a:blip r:embed="rId2">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0728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D7475157-929F-49B4-B439-238DC9DCDB86}"/>
              </a:ext>
            </a:extLst>
          </p:cNvPr>
          <p:cNvSpPr txBox="1"/>
          <p:nvPr/>
        </p:nvSpPr>
        <p:spPr>
          <a:xfrm>
            <a:off x="6216244" y="1333850"/>
            <a:ext cx="5472417" cy="1569660"/>
          </a:xfrm>
          <a:prstGeom prst="rect">
            <a:avLst/>
          </a:prstGeom>
          <a:noFill/>
        </p:spPr>
        <p:txBody>
          <a:bodyPr wrap="square" rtlCol="0">
            <a:spAutoFit/>
          </a:bodyPr>
          <a:lstStyle/>
          <a:p>
            <a:r>
              <a:rPr lang="en-US" sz="2400" dirty="0"/>
              <a:t>Colored Ice pops are inseparable to our life. But those Ice pops are not available right now. In some places, it is available but those are not good for health. </a:t>
            </a:r>
          </a:p>
        </p:txBody>
      </p:sp>
      <p:sp>
        <p:nvSpPr>
          <p:cNvPr id="11" name="TextBox 10">
            <a:extLst>
              <a:ext uri="{FF2B5EF4-FFF2-40B4-BE49-F238E27FC236}">
                <a16:creationId xmlns:a16="http://schemas.microsoft.com/office/drawing/2014/main" id="{EC5E0F9A-C35B-4E92-80F3-D098083412EF}"/>
              </a:ext>
            </a:extLst>
          </p:cNvPr>
          <p:cNvSpPr txBox="1"/>
          <p:nvPr/>
        </p:nvSpPr>
        <p:spPr>
          <a:xfrm>
            <a:off x="6216244" y="4362275"/>
            <a:ext cx="5693327" cy="461665"/>
          </a:xfrm>
          <a:prstGeom prst="rect">
            <a:avLst/>
          </a:prstGeom>
          <a:noFill/>
        </p:spPr>
        <p:txBody>
          <a:bodyPr wrap="square" rtlCol="0">
            <a:spAutoFit/>
          </a:bodyPr>
          <a:lstStyle/>
          <a:p>
            <a:r>
              <a:rPr lang="en-US" sz="2400" dirty="0"/>
              <a:t>Then, can’t we live with that moment again?</a:t>
            </a:r>
          </a:p>
        </p:txBody>
      </p:sp>
      <p:pic>
        <p:nvPicPr>
          <p:cNvPr id="12" name="Picture 11">
            <a:extLst>
              <a:ext uri="{FF2B5EF4-FFF2-40B4-BE49-F238E27FC236}">
                <a16:creationId xmlns:a16="http://schemas.microsoft.com/office/drawing/2014/main" id="{DF8325C9-E9DD-41ED-894F-5C020913E9F5}"/>
              </a:ext>
            </a:extLst>
          </p:cNvPr>
          <p:cNvPicPr>
            <a:picLocks noChangeAspect="1"/>
          </p:cNvPicPr>
          <p:nvPr/>
        </p:nvPicPr>
        <p:blipFill>
          <a:blip r:embed="rId2"/>
          <a:stretch>
            <a:fillRect/>
          </a:stretch>
        </p:blipFill>
        <p:spPr>
          <a:xfrm>
            <a:off x="0" y="0"/>
            <a:ext cx="5754848" cy="6858000"/>
          </a:xfrm>
          <a:prstGeom prst="rect">
            <a:avLst/>
          </a:prstGeom>
        </p:spPr>
      </p:pic>
    </p:spTree>
    <p:extLst>
      <p:ext uri="{BB962C8B-B14F-4D97-AF65-F5344CB8AC3E}">
        <p14:creationId xmlns:p14="http://schemas.microsoft.com/office/powerpoint/2010/main" val="449700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12F2CCA-147F-4E40-AC51-7F397620201E}"/>
              </a:ext>
            </a:extLst>
          </p:cNvPr>
          <p:cNvSpPr txBox="1"/>
          <p:nvPr/>
        </p:nvSpPr>
        <p:spPr>
          <a:xfrm>
            <a:off x="7256477" y="1308682"/>
            <a:ext cx="3783436" cy="646331"/>
          </a:xfrm>
          <a:prstGeom prst="rect">
            <a:avLst/>
          </a:prstGeom>
          <a:noFill/>
        </p:spPr>
        <p:txBody>
          <a:bodyPr wrap="square" rtlCol="0">
            <a:spAutoFit/>
          </a:bodyPr>
          <a:lstStyle/>
          <a:p>
            <a:r>
              <a:rPr lang="en-US" sz="3600" b="1" dirty="0"/>
              <a:t>Off course, </a:t>
            </a:r>
            <a:r>
              <a:rPr lang="en-US" sz="3200" dirty="0"/>
              <a:t>we can. </a:t>
            </a:r>
          </a:p>
        </p:txBody>
      </p:sp>
      <p:sp>
        <p:nvSpPr>
          <p:cNvPr id="5" name="TextBox 4">
            <a:extLst>
              <a:ext uri="{FF2B5EF4-FFF2-40B4-BE49-F238E27FC236}">
                <a16:creationId xmlns:a16="http://schemas.microsoft.com/office/drawing/2014/main" id="{9370B30E-97AA-4C71-BBDB-3842F0BE22A3}"/>
              </a:ext>
            </a:extLst>
          </p:cNvPr>
          <p:cNvSpPr txBox="1"/>
          <p:nvPr/>
        </p:nvSpPr>
        <p:spPr>
          <a:xfrm>
            <a:off x="6557396" y="2951946"/>
            <a:ext cx="5634604" cy="954107"/>
          </a:xfrm>
          <a:prstGeom prst="rect">
            <a:avLst/>
          </a:prstGeom>
          <a:noFill/>
        </p:spPr>
        <p:txBody>
          <a:bodyPr wrap="square" rtlCol="0">
            <a:spAutoFit/>
          </a:bodyPr>
          <a:lstStyle/>
          <a:p>
            <a:r>
              <a:rPr lang="en-US" sz="2400" dirty="0"/>
              <a:t>We have brought India’s 1</a:t>
            </a:r>
            <a:r>
              <a:rPr lang="en-US" sz="2400" baseline="30000" dirty="0"/>
              <a:t>st</a:t>
            </a:r>
            <a:r>
              <a:rPr lang="en-US" sz="2400" dirty="0"/>
              <a:t> &amp; only Ice pops brand </a:t>
            </a:r>
            <a:r>
              <a:rPr lang="en-US" sz="3200" b="1" dirty="0">
                <a:solidFill>
                  <a:srgbClr val="FFC000"/>
                </a:solidFill>
              </a:rPr>
              <a:t>“SKIPPI Ice Pops” </a:t>
            </a:r>
            <a:r>
              <a:rPr lang="en-US" sz="2400" dirty="0"/>
              <a:t>for you.</a:t>
            </a:r>
          </a:p>
        </p:txBody>
      </p:sp>
      <p:pic>
        <p:nvPicPr>
          <p:cNvPr id="7" name="Picture 6">
            <a:extLst>
              <a:ext uri="{FF2B5EF4-FFF2-40B4-BE49-F238E27FC236}">
                <a16:creationId xmlns:a16="http://schemas.microsoft.com/office/drawing/2014/main" id="{B6D0502E-E56E-42D0-A2E3-2FD7FA256550}"/>
              </a:ext>
            </a:extLst>
          </p:cNvPr>
          <p:cNvPicPr>
            <a:picLocks noChangeAspect="1"/>
          </p:cNvPicPr>
          <p:nvPr/>
        </p:nvPicPr>
        <p:blipFill>
          <a:blip r:embed="rId2"/>
          <a:stretch>
            <a:fillRect/>
          </a:stretch>
        </p:blipFill>
        <p:spPr>
          <a:xfrm>
            <a:off x="0" y="0"/>
            <a:ext cx="5939406" cy="6858000"/>
          </a:xfrm>
          <a:prstGeom prst="rect">
            <a:avLst/>
          </a:prstGeom>
        </p:spPr>
      </p:pic>
    </p:spTree>
    <p:extLst>
      <p:ext uri="{BB962C8B-B14F-4D97-AF65-F5344CB8AC3E}">
        <p14:creationId xmlns:p14="http://schemas.microsoft.com/office/powerpoint/2010/main" val="4180434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5056AB-1FEF-49BF-9754-2860CB3CEC66}"/>
              </a:ext>
            </a:extLst>
          </p:cNvPr>
          <p:cNvGrpSpPr/>
          <p:nvPr/>
        </p:nvGrpSpPr>
        <p:grpSpPr>
          <a:xfrm>
            <a:off x="5578501" y="1195205"/>
            <a:ext cx="2282506" cy="4814971"/>
            <a:chOff x="5578501" y="1195204"/>
            <a:chExt cx="2282506" cy="5118652"/>
          </a:xfrm>
        </p:grpSpPr>
        <p:pic>
          <p:nvPicPr>
            <p:cNvPr id="4" name="Picture 3">
              <a:extLst>
                <a:ext uri="{FF2B5EF4-FFF2-40B4-BE49-F238E27FC236}">
                  <a16:creationId xmlns:a16="http://schemas.microsoft.com/office/drawing/2014/main" id="{8187F281-84C9-4226-8B81-739960A38A61}"/>
                </a:ext>
              </a:extLst>
            </p:cNvPr>
            <p:cNvPicPr>
              <a:picLocks noChangeAspect="1"/>
            </p:cNvPicPr>
            <p:nvPr/>
          </p:nvPicPr>
          <p:blipFill>
            <a:blip r:embed="rId2"/>
            <a:stretch>
              <a:fillRect/>
            </a:stretch>
          </p:blipFill>
          <p:spPr>
            <a:xfrm>
              <a:off x="5578501" y="1195204"/>
              <a:ext cx="2282506" cy="2302932"/>
            </a:xfrm>
            <a:prstGeom prst="rect">
              <a:avLst/>
            </a:prstGeom>
          </p:spPr>
        </p:pic>
        <p:sp>
          <p:nvSpPr>
            <p:cNvPr id="5" name="TextBox 4">
              <a:extLst>
                <a:ext uri="{FF2B5EF4-FFF2-40B4-BE49-F238E27FC236}">
                  <a16:creationId xmlns:a16="http://schemas.microsoft.com/office/drawing/2014/main" id="{9FC0A11F-139C-4513-889B-DB5957964025}"/>
                </a:ext>
              </a:extLst>
            </p:cNvPr>
            <p:cNvSpPr txBox="1"/>
            <p:nvPr/>
          </p:nvSpPr>
          <p:spPr>
            <a:xfrm>
              <a:off x="5578501" y="3389979"/>
              <a:ext cx="2282506" cy="2923877"/>
            </a:xfrm>
            <a:prstGeom prst="rect">
              <a:avLst/>
            </a:prstGeom>
            <a:solidFill>
              <a:srgbClr val="C6E944"/>
            </a:solidFill>
          </p:spPr>
          <p:txBody>
            <a:bodyPr wrap="square" rtlCol="0">
              <a:spAutoFit/>
            </a:bodyPr>
            <a:lstStyle/>
            <a:p>
              <a:pPr algn="ctr"/>
              <a:r>
                <a:rPr lang="en-US" sz="2200" b="1" dirty="0"/>
                <a:t>Ravi </a:t>
              </a:r>
              <a:r>
                <a:rPr lang="en-US" sz="2200" b="1" dirty="0" err="1"/>
                <a:t>Kabra</a:t>
              </a:r>
              <a:endParaRPr lang="en-US" sz="2200" b="1" dirty="0"/>
            </a:p>
            <a:p>
              <a:pPr algn="ctr"/>
              <a:r>
                <a:rPr lang="en-US" i="1" dirty="0"/>
                <a:t>Co-founder</a:t>
              </a:r>
            </a:p>
            <a:p>
              <a:pPr algn="ctr"/>
              <a:endParaRPr lang="en-US" i="1" dirty="0"/>
            </a:p>
            <a:p>
              <a:r>
                <a:rPr lang="en-US" sz="1700" dirty="0"/>
                <a:t>Have worked in food &amp; beverage industry in the last 17 years where he did re-packing in small sizes. </a:t>
              </a:r>
            </a:p>
            <a:p>
              <a:endParaRPr lang="en-US" dirty="0"/>
            </a:p>
            <a:p>
              <a:endParaRPr lang="en-US" dirty="0"/>
            </a:p>
          </p:txBody>
        </p:sp>
      </p:grpSp>
      <p:grpSp>
        <p:nvGrpSpPr>
          <p:cNvPr id="3" name="Group 2">
            <a:extLst>
              <a:ext uri="{FF2B5EF4-FFF2-40B4-BE49-F238E27FC236}">
                <a16:creationId xmlns:a16="http://schemas.microsoft.com/office/drawing/2014/main" id="{1F245E52-F0D4-4787-B227-BF0268F1FC91}"/>
              </a:ext>
            </a:extLst>
          </p:cNvPr>
          <p:cNvGrpSpPr/>
          <p:nvPr/>
        </p:nvGrpSpPr>
        <p:grpSpPr>
          <a:xfrm>
            <a:off x="8629515" y="1194450"/>
            <a:ext cx="2265380" cy="4815726"/>
            <a:chOff x="8629515" y="1194450"/>
            <a:chExt cx="2265380" cy="4521830"/>
          </a:xfrm>
        </p:grpSpPr>
        <p:sp>
          <p:nvSpPr>
            <p:cNvPr id="6" name="Rectangle 5">
              <a:extLst>
                <a:ext uri="{FF2B5EF4-FFF2-40B4-BE49-F238E27FC236}">
                  <a16:creationId xmlns:a16="http://schemas.microsoft.com/office/drawing/2014/main" id="{63395E14-ABBD-468E-8DF4-7A6B33D6EBA7}"/>
                </a:ext>
              </a:extLst>
            </p:cNvPr>
            <p:cNvSpPr/>
            <p:nvPr/>
          </p:nvSpPr>
          <p:spPr>
            <a:xfrm>
              <a:off x="8629516" y="3161735"/>
              <a:ext cx="2265379" cy="2554545"/>
            </a:xfrm>
            <a:prstGeom prst="rect">
              <a:avLst/>
            </a:prstGeom>
            <a:solidFill>
              <a:srgbClr val="E03E7C"/>
            </a:solidFill>
          </p:spPr>
          <p:txBody>
            <a:bodyPr wrap="square">
              <a:spAutoFit/>
            </a:bodyPr>
            <a:lstStyle/>
            <a:p>
              <a:pPr algn="ctr"/>
              <a:r>
                <a:rPr lang="en-US" sz="2200" b="1" dirty="0" err="1"/>
                <a:t>Anuja</a:t>
              </a:r>
              <a:r>
                <a:rPr lang="en-US" sz="2200" b="1" dirty="0"/>
                <a:t> </a:t>
              </a:r>
              <a:r>
                <a:rPr lang="en-US" sz="2200" b="1" dirty="0" err="1"/>
                <a:t>Kabra</a:t>
              </a:r>
              <a:endParaRPr lang="en-US" sz="2200" b="1" dirty="0"/>
            </a:p>
            <a:p>
              <a:pPr algn="ctr"/>
              <a:r>
                <a:rPr lang="en-US" i="1" dirty="0"/>
                <a:t>Co-founder</a:t>
              </a:r>
            </a:p>
            <a:p>
              <a:pPr algn="ctr"/>
              <a:endParaRPr lang="en-US" i="1" dirty="0"/>
            </a:p>
            <a:p>
              <a:r>
                <a:rPr lang="en-US" sz="1700" dirty="0"/>
                <a:t>Have over 14 years of experience in F&amp;B space. Expert in compliance and new product developments (NPD’s). </a:t>
              </a:r>
            </a:p>
          </p:txBody>
        </p:sp>
        <p:pic>
          <p:nvPicPr>
            <p:cNvPr id="7" name="Picture 6">
              <a:extLst>
                <a:ext uri="{FF2B5EF4-FFF2-40B4-BE49-F238E27FC236}">
                  <a16:creationId xmlns:a16="http://schemas.microsoft.com/office/drawing/2014/main" id="{C6586D55-E972-42EF-9AE8-4FD5D0133D7A}"/>
                </a:ext>
              </a:extLst>
            </p:cNvPr>
            <p:cNvPicPr>
              <a:picLocks noChangeAspect="1"/>
            </p:cNvPicPr>
            <p:nvPr/>
          </p:nvPicPr>
          <p:blipFill>
            <a:blip r:embed="rId3"/>
            <a:stretch>
              <a:fillRect/>
            </a:stretch>
          </p:blipFill>
          <p:spPr>
            <a:xfrm>
              <a:off x="8629515" y="1194450"/>
              <a:ext cx="2265380" cy="1967285"/>
            </a:xfrm>
            <a:prstGeom prst="rect">
              <a:avLst/>
            </a:prstGeom>
          </p:spPr>
        </p:pic>
      </p:grpSp>
      <p:sp>
        <p:nvSpPr>
          <p:cNvPr id="10" name="TextBox 9">
            <a:extLst>
              <a:ext uri="{FF2B5EF4-FFF2-40B4-BE49-F238E27FC236}">
                <a16:creationId xmlns:a16="http://schemas.microsoft.com/office/drawing/2014/main" id="{6AA397BF-1866-4408-8D27-DAFB34DE147C}"/>
              </a:ext>
            </a:extLst>
          </p:cNvPr>
          <p:cNvSpPr txBox="1"/>
          <p:nvPr/>
        </p:nvSpPr>
        <p:spPr>
          <a:xfrm>
            <a:off x="1063264" y="2317333"/>
            <a:ext cx="3746728" cy="1631216"/>
          </a:xfrm>
          <a:prstGeom prst="rect">
            <a:avLst/>
          </a:prstGeom>
          <a:noFill/>
        </p:spPr>
        <p:txBody>
          <a:bodyPr wrap="square" rtlCol="0">
            <a:spAutoFit/>
          </a:bodyPr>
          <a:lstStyle/>
          <a:p>
            <a:r>
              <a:rPr lang="en-US" sz="2800" b="1" dirty="0">
                <a:solidFill>
                  <a:srgbClr val="FFC000"/>
                </a:solidFill>
              </a:rPr>
              <a:t>“SKIPPI Ice Pops”</a:t>
            </a:r>
            <a:r>
              <a:rPr lang="en-US" sz="2800" dirty="0"/>
              <a:t> </a:t>
            </a:r>
            <a:r>
              <a:rPr lang="en-US" sz="2400" dirty="0"/>
              <a:t>is a Hyderabad, India based Ice Pops Brand &amp; founded &amp; operated by-</a:t>
            </a:r>
          </a:p>
        </p:txBody>
      </p:sp>
      <p:sp>
        <p:nvSpPr>
          <p:cNvPr id="9" name="Rectangle 8">
            <a:extLst>
              <a:ext uri="{FF2B5EF4-FFF2-40B4-BE49-F238E27FC236}">
                <a16:creationId xmlns:a16="http://schemas.microsoft.com/office/drawing/2014/main" id="{E7BEC180-9C57-423E-B152-24A31A780768}"/>
              </a:ext>
            </a:extLst>
          </p:cNvPr>
          <p:cNvSpPr/>
          <p:nvPr/>
        </p:nvSpPr>
        <p:spPr>
          <a:xfrm>
            <a:off x="0" y="0"/>
            <a:ext cx="12192000" cy="6858000"/>
          </a:xfrm>
          <a:prstGeom prst="rect">
            <a:avLst/>
          </a:prstGeom>
          <a:blipFill dpi="0" rotWithShape="1">
            <a:blip r:embed="rId4">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C530F300-ED21-4FF8-ABCD-B2C50D2283D2}"/>
              </a:ext>
            </a:extLst>
          </p:cNvPr>
          <p:cNvSpPr txBox="1"/>
          <p:nvPr/>
        </p:nvSpPr>
        <p:spPr>
          <a:xfrm>
            <a:off x="5337670" y="347381"/>
            <a:ext cx="1516660" cy="400110"/>
          </a:xfrm>
          <a:prstGeom prst="rect">
            <a:avLst/>
          </a:prstGeom>
          <a:noFill/>
        </p:spPr>
        <p:txBody>
          <a:bodyPr wrap="square" rtlCol="0">
            <a:spAutoFit/>
          </a:bodyPr>
          <a:lstStyle/>
          <a:p>
            <a:r>
              <a:rPr lang="en-US" sz="2000" b="1" i="1" dirty="0"/>
              <a:t>Meet People</a:t>
            </a:r>
          </a:p>
        </p:txBody>
      </p:sp>
    </p:spTree>
    <p:extLst>
      <p:ext uri="{BB962C8B-B14F-4D97-AF65-F5344CB8AC3E}">
        <p14:creationId xmlns:p14="http://schemas.microsoft.com/office/powerpoint/2010/main" val="28487710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0D51FD8-BCE4-447C-BA61-930BE7D8079C}"/>
              </a:ext>
            </a:extLst>
          </p:cNvPr>
          <p:cNvSpPr txBox="1"/>
          <p:nvPr/>
        </p:nvSpPr>
        <p:spPr>
          <a:xfrm>
            <a:off x="1782659" y="1581491"/>
            <a:ext cx="7889847" cy="461665"/>
          </a:xfrm>
          <a:prstGeom prst="rect">
            <a:avLst/>
          </a:prstGeom>
          <a:solidFill>
            <a:srgbClr val="C6E944"/>
          </a:solidFill>
        </p:spPr>
        <p:txBody>
          <a:bodyPr wrap="square" rtlCol="0">
            <a:spAutoFit/>
          </a:bodyPr>
          <a:lstStyle/>
          <a:p>
            <a:r>
              <a:rPr lang="en-US" sz="2400" dirty="0"/>
              <a:t>100% natural color (Extracts from fresh fruits &amp; vegetables)</a:t>
            </a:r>
          </a:p>
        </p:txBody>
      </p:sp>
      <p:sp>
        <p:nvSpPr>
          <p:cNvPr id="7" name="TextBox 6">
            <a:extLst>
              <a:ext uri="{FF2B5EF4-FFF2-40B4-BE49-F238E27FC236}">
                <a16:creationId xmlns:a16="http://schemas.microsoft.com/office/drawing/2014/main" id="{A7D4436F-0147-4D89-9762-0F7EF1FDDF7D}"/>
              </a:ext>
            </a:extLst>
          </p:cNvPr>
          <p:cNvSpPr txBox="1"/>
          <p:nvPr/>
        </p:nvSpPr>
        <p:spPr>
          <a:xfrm>
            <a:off x="1782659" y="2154837"/>
            <a:ext cx="1983998" cy="461665"/>
          </a:xfrm>
          <a:prstGeom prst="rect">
            <a:avLst/>
          </a:prstGeom>
          <a:solidFill>
            <a:srgbClr val="E03E7C"/>
          </a:solidFill>
        </p:spPr>
        <p:txBody>
          <a:bodyPr wrap="square" rtlCol="0">
            <a:spAutoFit/>
          </a:bodyPr>
          <a:lstStyle/>
          <a:p>
            <a:r>
              <a:rPr lang="en-US" sz="2400" dirty="0"/>
              <a:t>Natural Flavor</a:t>
            </a:r>
          </a:p>
        </p:txBody>
      </p:sp>
      <p:sp>
        <p:nvSpPr>
          <p:cNvPr id="8" name="TextBox 7">
            <a:extLst>
              <a:ext uri="{FF2B5EF4-FFF2-40B4-BE49-F238E27FC236}">
                <a16:creationId xmlns:a16="http://schemas.microsoft.com/office/drawing/2014/main" id="{953A8E01-2CB8-4814-BAD4-AA3917479962}"/>
              </a:ext>
            </a:extLst>
          </p:cNvPr>
          <p:cNvSpPr txBox="1"/>
          <p:nvPr/>
        </p:nvSpPr>
        <p:spPr>
          <a:xfrm>
            <a:off x="1782659" y="2728183"/>
            <a:ext cx="2906787" cy="461665"/>
          </a:xfrm>
          <a:prstGeom prst="rect">
            <a:avLst/>
          </a:prstGeom>
          <a:solidFill>
            <a:srgbClr val="FFC000"/>
          </a:solidFill>
        </p:spPr>
        <p:txBody>
          <a:bodyPr wrap="square" rtlCol="0">
            <a:spAutoFit/>
          </a:bodyPr>
          <a:lstStyle/>
          <a:p>
            <a:r>
              <a:rPr lang="en-US" sz="2400" dirty="0"/>
              <a:t>Natural Preservatives</a:t>
            </a:r>
          </a:p>
        </p:txBody>
      </p:sp>
      <p:sp>
        <p:nvSpPr>
          <p:cNvPr id="9" name="TextBox 8">
            <a:extLst>
              <a:ext uri="{FF2B5EF4-FFF2-40B4-BE49-F238E27FC236}">
                <a16:creationId xmlns:a16="http://schemas.microsoft.com/office/drawing/2014/main" id="{5C57EFAE-A53D-4D22-B5E8-88073F00839C}"/>
              </a:ext>
            </a:extLst>
          </p:cNvPr>
          <p:cNvSpPr txBox="1"/>
          <p:nvPr/>
        </p:nvSpPr>
        <p:spPr>
          <a:xfrm>
            <a:off x="1782659" y="3301529"/>
            <a:ext cx="2665604" cy="461665"/>
          </a:xfrm>
          <a:prstGeom prst="rect">
            <a:avLst/>
          </a:prstGeom>
          <a:solidFill>
            <a:srgbClr val="C08383"/>
          </a:solidFill>
        </p:spPr>
        <p:txBody>
          <a:bodyPr wrap="square" rtlCol="0">
            <a:spAutoFit/>
          </a:bodyPr>
          <a:lstStyle/>
          <a:p>
            <a:r>
              <a:rPr lang="en-US" sz="2400" dirty="0"/>
              <a:t>Natural Sweetener</a:t>
            </a:r>
          </a:p>
        </p:txBody>
      </p:sp>
      <p:sp>
        <p:nvSpPr>
          <p:cNvPr id="10" name="TextBox 9">
            <a:extLst>
              <a:ext uri="{FF2B5EF4-FFF2-40B4-BE49-F238E27FC236}">
                <a16:creationId xmlns:a16="http://schemas.microsoft.com/office/drawing/2014/main" id="{D2779087-A649-43AB-A968-C8D8DE4DF694}"/>
              </a:ext>
            </a:extLst>
          </p:cNvPr>
          <p:cNvSpPr txBox="1"/>
          <p:nvPr/>
        </p:nvSpPr>
        <p:spPr>
          <a:xfrm>
            <a:off x="1782659" y="3874875"/>
            <a:ext cx="9854970" cy="461665"/>
          </a:xfrm>
          <a:prstGeom prst="rect">
            <a:avLst/>
          </a:prstGeom>
          <a:solidFill>
            <a:srgbClr val="F47533"/>
          </a:solidFill>
        </p:spPr>
        <p:txBody>
          <a:bodyPr wrap="square" rtlCol="0">
            <a:spAutoFit/>
          </a:bodyPr>
          <a:lstStyle/>
          <a:p>
            <a:r>
              <a:rPr lang="en-US" sz="2400" dirty="0"/>
              <a:t>6 Flavors available: Raspberry, Orange, Mango Twist, Bubblegum, Cola, Lemon</a:t>
            </a:r>
          </a:p>
        </p:txBody>
      </p:sp>
      <p:sp>
        <p:nvSpPr>
          <p:cNvPr id="11" name="TextBox 10">
            <a:extLst>
              <a:ext uri="{FF2B5EF4-FFF2-40B4-BE49-F238E27FC236}">
                <a16:creationId xmlns:a16="http://schemas.microsoft.com/office/drawing/2014/main" id="{DB097231-1532-4053-8FFE-F3B96E856D2D}"/>
              </a:ext>
            </a:extLst>
          </p:cNvPr>
          <p:cNvSpPr txBox="1"/>
          <p:nvPr/>
        </p:nvSpPr>
        <p:spPr>
          <a:xfrm>
            <a:off x="1782659" y="4448223"/>
            <a:ext cx="2837578" cy="461665"/>
          </a:xfrm>
          <a:prstGeom prst="rect">
            <a:avLst/>
          </a:prstGeom>
          <a:solidFill>
            <a:srgbClr val="C5A1D0"/>
          </a:solidFill>
        </p:spPr>
        <p:txBody>
          <a:bodyPr wrap="square" rtlCol="0">
            <a:spAutoFit/>
          </a:bodyPr>
          <a:lstStyle/>
          <a:p>
            <a:r>
              <a:rPr lang="en-US" sz="2400" dirty="0"/>
              <a:t>Attractive Packaging</a:t>
            </a:r>
          </a:p>
        </p:txBody>
      </p:sp>
      <p:sp>
        <p:nvSpPr>
          <p:cNvPr id="18" name="Rectangle 17">
            <a:extLst>
              <a:ext uri="{FF2B5EF4-FFF2-40B4-BE49-F238E27FC236}">
                <a16:creationId xmlns:a16="http://schemas.microsoft.com/office/drawing/2014/main" id="{121B66B6-65C2-4671-B038-CE22FFF90FEA}"/>
              </a:ext>
            </a:extLst>
          </p:cNvPr>
          <p:cNvSpPr/>
          <p:nvPr/>
        </p:nvSpPr>
        <p:spPr>
          <a:xfrm>
            <a:off x="0" y="0"/>
            <a:ext cx="12192000" cy="6858000"/>
          </a:xfrm>
          <a:prstGeom prst="rect">
            <a:avLst/>
          </a:prstGeom>
          <a:blipFill dpi="0" rotWithShape="1">
            <a:blip r:embed="rId2">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6118E159-2D35-4A8A-985F-B2AC9711380B}"/>
              </a:ext>
            </a:extLst>
          </p:cNvPr>
          <p:cNvSpPr txBox="1"/>
          <p:nvPr/>
        </p:nvSpPr>
        <p:spPr>
          <a:xfrm>
            <a:off x="5030598" y="390636"/>
            <a:ext cx="2130804" cy="400110"/>
          </a:xfrm>
          <a:prstGeom prst="rect">
            <a:avLst/>
          </a:prstGeom>
          <a:noFill/>
        </p:spPr>
        <p:txBody>
          <a:bodyPr wrap="square" rtlCol="0">
            <a:spAutoFit/>
          </a:bodyPr>
          <a:lstStyle/>
          <a:p>
            <a:r>
              <a:rPr lang="en-US" sz="2000" b="1" i="1" dirty="0"/>
              <a:t>Product Features</a:t>
            </a:r>
          </a:p>
        </p:txBody>
      </p:sp>
    </p:spTree>
    <p:extLst>
      <p:ext uri="{BB962C8B-B14F-4D97-AF65-F5344CB8AC3E}">
        <p14:creationId xmlns:p14="http://schemas.microsoft.com/office/powerpoint/2010/main" val="738205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528C9A-BC44-4033-9B98-6362E02999FB}"/>
              </a:ext>
            </a:extLst>
          </p:cNvPr>
          <p:cNvSpPr txBox="1"/>
          <p:nvPr/>
        </p:nvSpPr>
        <p:spPr>
          <a:xfrm>
            <a:off x="1978090" y="1987191"/>
            <a:ext cx="8994710" cy="830997"/>
          </a:xfrm>
          <a:prstGeom prst="rect">
            <a:avLst/>
          </a:prstGeom>
          <a:solidFill>
            <a:srgbClr val="C5A1D0"/>
          </a:solidFill>
        </p:spPr>
        <p:txBody>
          <a:bodyPr wrap="square" rtlCol="0">
            <a:spAutoFit/>
          </a:bodyPr>
          <a:lstStyle/>
          <a:p>
            <a:r>
              <a:rPr lang="en-US" sz="2400" dirty="0"/>
              <a:t>In India, the supply of the frozen goods is very difficult to execute. That’s why, we removed the refrigeration from the whole supply chain. </a:t>
            </a:r>
          </a:p>
        </p:txBody>
      </p:sp>
      <p:sp>
        <p:nvSpPr>
          <p:cNvPr id="5" name="TextBox 4">
            <a:extLst>
              <a:ext uri="{FF2B5EF4-FFF2-40B4-BE49-F238E27FC236}">
                <a16:creationId xmlns:a16="http://schemas.microsoft.com/office/drawing/2014/main" id="{6AE65361-DDC2-4E44-A6F6-76E16E0BEE16}"/>
              </a:ext>
            </a:extLst>
          </p:cNvPr>
          <p:cNvSpPr txBox="1"/>
          <p:nvPr/>
        </p:nvSpPr>
        <p:spPr>
          <a:xfrm>
            <a:off x="1978090" y="3200400"/>
            <a:ext cx="9171992" cy="830997"/>
          </a:xfrm>
          <a:prstGeom prst="rect">
            <a:avLst/>
          </a:prstGeom>
          <a:solidFill>
            <a:srgbClr val="E8F13D"/>
          </a:solidFill>
        </p:spPr>
        <p:txBody>
          <a:bodyPr wrap="square" rtlCol="0">
            <a:spAutoFit/>
          </a:bodyPr>
          <a:lstStyle/>
          <a:p>
            <a:r>
              <a:rPr lang="en-US" sz="2400" dirty="0"/>
              <a:t>It is made in liquid form &amp; in a room’s temperature. Then, we supply this to our retailers &amp; distributors, maintaining the room’s temperature.</a:t>
            </a:r>
          </a:p>
        </p:txBody>
      </p:sp>
      <p:sp>
        <p:nvSpPr>
          <p:cNvPr id="6" name="TextBox 5">
            <a:extLst>
              <a:ext uri="{FF2B5EF4-FFF2-40B4-BE49-F238E27FC236}">
                <a16:creationId xmlns:a16="http://schemas.microsoft.com/office/drawing/2014/main" id="{DA62DBFA-FE10-4C0B-AAA9-C71059D10138}"/>
              </a:ext>
            </a:extLst>
          </p:cNvPr>
          <p:cNvSpPr txBox="1"/>
          <p:nvPr/>
        </p:nvSpPr>
        <p:spPr>
          <a:xfrm>
            <a:off x="1978090" y="4414182"/>
            <a:ext cx="5766318" cy="461665"/>
          </a:xfrm>
          <a:prstGeom prst="rect">
            <a:avLst/>
          </a:prstGeom>
          <a:solidFill>
            <a:srgbClr val="E03E7C"/>
          </a:solidFill>
        </p:spPr>
        <p:txBody>
          <a:bodyPr wrap="square" rtlCol="0">
            <a:spAutoFit/>
          </a:bodyPr>
          <a:lstStyle/>
          <a:p>
            <a:r>
              <a:rPr lang="en-US" sz="2400" dirty="0"/>
              <a:t>After buying, Customers freeze it &amp; ENJOY!  </a:t>
            </a:r>
          </a:p>
        </p:txBody>
      </p:sp>
      <p:sp>
        <p:nvSpPr>
          <p:cNvPr id="7" name="Rectangle 6">
            <a:extLst>
              <a:ext uri="{FF2B5EF4-FFF2-40B4-BE49-F238E27FC236}">
                <a16:creationId xmlns:a16="http://schemas.microsoft.com/office/drawing/2014/main" id="{F350B076-FB0E-4BB7-B37F-A8AB123581B2}"/>
              </a:ext>
            </a:extLst>
          </p:cNvPr>
          <p:cNvSpPr/>
          <p:nvPr/>
        </p:nvSpPr>
        <p:spPr>
          <a:xfrm>
            <a:off x="0" y="0"/>
            <a:ext cx="12192000" cy="6858000"/>
          </a:xfrm>
          <a:prstGeom prst="rect">
            <a:avLst/>
          </a:prstGeom>
          <a:blipFill dpi="0" rotWithShape="1">
            <a:blip r:embed="rId2">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EC405B8-380A-4F48-9AFC-107AFD1B14A1}"/>
              </a:ext>
            </a:extLst>
          </p:cNvPr>
          <p:cNvSpPr txBox="1"/>
          <p:nvPr/>
        </p:nvSpPr>
        <p:spPr>
          <a:xfrm>
            <a:off x="5337670" y="373797"/>
            <a:ext cx="1516660" cy="400110"/>
          </a:xfrm>
          <a:prstGeom prst="rect">
            <a:avLst/>
          </a:prstGeom>
          <a:noFill/>
        </p:spPr>
        <p:txBody>
          <a:bodyPr wrap="square" rtlCol="0">
            <a:spAutoFit/>
          </a:bodyPr>
          <a:lstStyle/>
          <a:p>
            <a:r>
              <a:rPr lang="en-US" sz="2000" b="1" i="1" dirty="0"/>
              <a:t>Distribution</a:t>
            </a:r>
          </a:p>
        </p:txBody>
      </p:sp>
    </p:spTree>
    <p:extLst>
      <p:ext uri="{BB962C8B-B14F-4D97-AF65-F5344CB8AC3E}">
        <p14:creationId xmlns:p14="http://schemas.microsoft.com/office/powerpoint/2010/main" val="1234995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143EE5F-B8EE-4362-82CD-5EBCCBDFDD4D}"/>
              </a:ext>
            </a:extLst>
          </p:cNvPr>
          <p:cNvSpPr/>
          <p:nvPr/>
        </p:nvSpPr>
        <p:spPr>
          <a:xfrm>
            <a:off x="0" y="0"/>
            <a:ext cx="12192000" cy="6858000"/>
          </a:xfrm>
          <a:prstGeom prst="rect">
            <a:avLst/>
          </a:prstGeom>
          <a:blipFill dpi="0" rotWithShape="1">
            <a:blip r:embed="rId2">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23CCA2C-D1E5-4148-AEF0-168C4EF89E4B}"/>
              </a:ext>
            </a:extLst>
          </p:cNvPr>
          <p:cNvSpPr txBox="1"/>
          <p:nvPr/>
        </p:nvSpPr>
        <p:spPr>
          <a:xfrm>
            <a:off x="5382411" y="379760"/>
            <a:ext cx="1427177" cy="400110"/>
          </a:xfrm>
          <a:prstGeom prst="rect">
            <a:avLst/>
          </a:prstGeom>
          <a:noFill/>
        </p:spPr>
        <p:txBody>
          <a:bodyPr wrap="square" rtlCol="0">
            <a:spAutoFit/>
          </a:bodyPr>
          <a:lstStyle/>
          <a:p>
            <a:r>
              <a:rPr lang="en-US" sz="2000" b="1" i="1" dirty="0"/>
              <a:t>Market Size</a:t>
            </a:r>
          </a:p>
        </p:txBody>
      </p:sp>
      <p:sp>
        <p:nvSpPr>
          <p:cNvPr id="2" name="TextBox 1">
            <a:extLst>
              <a:ext uri="{FF2B5EF4-FFF2-40B4-BE49-F238E27FC236}">
                <a16:creationId xmlns:a16="http://schemas.microsoft.com/office/drawing/2014/main" id="{B37D4EEA-FE50-45B2-8FAF-AF218F07B300}"/>
              </a:ext>
            </a:extLst>
          </p:cNvPr>
          <p:cNvSpPr txBox="1"/>
          <p:nvPr/>
        </p:nvSpPr>
        <p:spPr>
          <a:xfrm>
            <a:off x="1131877" y="1367919"/>
            <a:ext cx="7407480" cy="461665"/>
          </a:xfrm>
          <a:prstGeom prst="rect">
            <a:avLst/>
          </a:prstGeom>
          <a:solidFill>
            <a:srgbClr val="C6E944"/>
          </a:solidFill>
        </p:spPr>
        <p:txBody>
          <a:bodyPr wrap="square" rtlCol="0">
            <a:spAutoFit/>
          </a:bodyPr>
          <a:lstStyle/>
          <a:p>
            <a:r>
              <a:rPr lang="en-US" sz="2400" b="1" dirty="0"/>
              <a:t>India market size: </a:t>
            </a:r>
            <a:r>
              <a:rPr lang="en-US" sz="2400" dirty="0"/>
              <a:t>The market size is 450 million in India.</a:t>
            </a:r>
          </a:p>
        </p:txBody>
      </p:sp>
      <p:sp>
        <p:nvSpPr>
          <p:cNvPr id="5" name="TextBox 4">
            <a:extLst>
              <a:ext uri="{FF2B5EF4-FFF2-40B4-BE49-F238E27FC236}">
                <a16:creationId xmlns:a16="http://schemas.microsoft.com/office/drawing/2014/main" id="{6B462858-4B19-42C7-B2A5-787C7522801E}"/>
              </a:ext>
            </a:extLst>
          </p:cNvPr>
          <p:cNvSpPr txBox="1"/>
          <p:nvPr/>
        </p:nvSpPr>
        <p:spPr>
          <a:xfrm>
            <a:off x="1131877" y="2172749"/>
            <a:ext cx="9928243" cy="3170099"/>
          </a:xfrm>
          <a:prstGeom prst="rect">
            <a:avLst/>
          </a:prstGeom>
          <a:solidFill>
            <a:srgbClr val="C5A1D0"/>
          </a:solidFill>
        </p:spPr>
        <p:txBody>
          <a:bodyPr wrap="square" rtlCol="0">
            <a:spAutoFit/>
          </a:bodyPr>
          <a:lstStyle/>
          <a:p>
            <a:r>
              <a:rPr lang="en-US" sz="2400" b="1" dirty="0"/>
              <a:t>Global Market Size: </a:t>
            </a:r>
            <a:r>
              <a:rPr lang="en-US" sz="2400" dirty="0"/>
              <a:t>Due to the COVID-19 pandemic, the global Ice Pops market size is estimated to be worth </a:t>
            </a:r>
            <a:r>
              <a:rPr lang="en-US" sz="2400" b="1" dirty="0"/>
              <a:t>USD 5003 million in 2021 </a:t>
            </a:r>
            <a:r>
              <a:rPr lang="en-US" sz="2400" dirty="0"/>
              <a:t>and is forecast to a readjusted size of </a:t>
            </a:r>
            <a:r>
              <a:rPr lang="en-US" sz="2400" b="1" dirty="0"/>
              <a:t>USD 7261.1 million by 2028 </a:t>
            </a:r>
            <a:r>
              <a:rPr lang="en-US" sz="2400" dirty="0"/>
              <a:t>with a CAGR of 5.4Percent during the forecast period 2022-2028. Some global players are Nestle, Unilever, Yili, Mengniu, Akagi Nyugyo, Meiji, Daqing Ruby Ice Cream, Lotte,    Jel Sert, Jinan Qunkang, Alamance Foods, GoodPop, Chloe's Fruit, Mr. Freeze, Deebees where as </a:t>
            </a:r>
            <a:r>
              <a:rPr lang="en-US" sz="2800" b="1" dirty="0"/>
              <a:t>Nestle, Unilever &amp; Yili</a:t>
            </a:r>
            <a:r>
              <a:rPr lang="en-US" sz="2400" dirty="0"/>
              <a:t> hold a market share about </a:t>
            </a:r>
            <a:r>
              <a:rPr lang="en-US" sz="2800" b="1" dirty="0"/>
              <a:t>52Percent.</a:t>
            </a:r>
            <a:endParaRPr lang="en-US" sz="2400" b="1" dirty="0"/>
          </a:p>
        </p:txBody>
      </p:sp>
    </p:spTree>
    <p:extLst>
      <p:ext uri="{BB962C8B-B14F-4D97-AF65-F5344CB8AC3E}">
        <p14:creationId xmlns:p14="http://schemas.microsoft.com/office/powerpoint/2010/main" val="24915022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B413D0-2AFB-4C29-B192-1B5868F27DDD}"/>
              </a:ext>
            </a:extLst>
          </p:cNvPr>
          <p:cNvSpPr>
            <a:spLocks noGrp="1"/>
          </p:cNvSpPr>
          <p:nvPr>
            <p:ph idx="1"/>
          </p:nvPr>
        </p:nvSpPr>
        <p:spPr>
          <a:xfrm>
            <a:off x="838200" y="1825625"/>
            <a:ext cx="10515600" cy="1206824"/>
          </a:xfrm>
          <a:solidFill>
            <a:srgbClr val="C6E944"/>
          </a:solidFill>
        </p:spPr>
        <p:txBody>
          <a:bodyPr>
            <a:normAutofit lnSpcReduction="10000"/>
          </a:bodyPr>
          <a:lstStyle/>
          <a:p>
            <a:pPr marL="0" indent="0">
              <a:buNone/>
            </a:pPr>
            <a:r>
              <a:rPr lang="en-US" sz="3200" b="1" dirty="0"/>
              <a:t>Kids</a:t>
            </a:r>
            <a:r>
              <a:rPr lang="en-US" dirty="0"/>
              <a:t> but first customers are of </a:t>
            </a:r>
            <a:r>
              <a:rPr lang="en-US" sz="3200" b="1" dirty="0"/>
              <a:t>25+</a:t>
            </a:r>
            <a:r>
              <a:rPr lang="en-US" dirty="0"/>
              <a:t> years of age. When they feels the experience, then they take them for their kids. Once it reaches to kids, then repeat orders is inevitable.</a:t>
            </a:r>
          </a:p>
        </p:txBody>
      </p:sp>
      <p:sp>
        <p:nvSpPr>
          <p:cNvPr id="4" name="Rectangle 3">
            <a:extLst>
              <a:ext uri="{FF2B5EF4-FFF2-40B4-BE49-F238E27FC236}">
                <a16:creationId xmlns:a16="http://schemas.microsoft.com/office/drawing/2014/main" id="{2908CEBC-C189-4094-932F-442AD71C947A}"/>
              </a:ext>
            </a:extLst>
          </p:cNvPr>
          <p:cNvSpPr/>
          <p:nvPr/>
        </p:nvSpPr>
        <p:spPr>
          <a:xfrm>
            <a:off x="0" y="0"/>
            <a:ext cx="12192000" cy="6857999"/>
          </a:xfrm>
          <a:prstGeom prst="rect">
            <a:avLst/>
          </a:prstGeom>
          <a:blipFill dpi="0" rotWithShape="1">
            <a:blip r:embed="rId2">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8F3C18D-274B-4616-A356-01C8590983E1}"/>
              </a:ext>
            </a:extLst>
          </p:cNvPr>
          <p:cNvSpPr txBox="1"/>
          <p:nvPr/>
        </p:nvSpPr>
        <p:spPr>
          <a:xfrm>
            <a:off x="5143325" y="428727"/>
            <a:ext cx="1905350" cy="400110"/>
          </a:xfrm>
          <a:prstGeom prst="rect">
            <a:avLst/>
          </a:prstGeom>
          <a:noFill/>
        </p:spPr>
        <p:txBody>
          <a:bodyPr wrap="square" rtlCol="0">
            <a:spAutoFit/>
          </a:bodyPr>
          <a:lstStyle/>
          <a:p>
            <a:r>
              <a:rPr lang="en-US" sz="2000" b="1" i="1" dirty="0"/>
              <a:t>Target Audience</a:t>
            </a:r>
          </a:p>
        </p:txBody>
      </p:sp>
    </p:spTree>
    <p:extLst>
      <p:ext uri="{BB962C8B-B14F-4D97-AF65-F5344CB8AC3E}">
        <p14:creationId xmlns:p14="http://schemas.microsoft.com/office/powerpoint/2010/main" val="1473724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57783F-5762-4E11-AC4C-2E05284987EF}"/>
              </a:ext>
            </a:extLst>
          </p:cNvPr>
          <p:cNvSpPr>
            <a:spLocks noGrp="1"/>
          </p:cNvSpPr>
          <p:nvPr>
            <p:ph idx="1"/>
          </p:nvPr>
        </p:nvSpPr>
        <p:spPr>
          <a:xfrm>
            <a:off x="1199287" y="1823066"/>
            <a:ext cx="10515600" cy="1325563"/>
          </a:xfrm>
          <a:solidFill>
            <a:srgbClr val="C5A1D0"/>
          </a:solidFill>
        </p:spPr>
        <p:txBody>
          <a:bodyPr/>
          <a:lstStyle/>
          <a:p>
            <a:pPr marL="0" indent="0">
              <a:buNone/>
            </a:pPr>
            <a:r>
              <a:rPr lang="en-US" dirty="0"/>
              <a:t>Though this is sugar water which is unhealthy but the founders consider it as a fun product. It brings excitement &amp; fun to the kids &amp; elders &amp; also connects people back with the old memories. </a:t>
            </a:r>
          </a:p>
        </p:txBody>
      </p:sp>
      <p:sp>
        <p:nvSpPr>
          <p:cNvPr id="6" name="Rectangle 5">
            <a:extLst>
              <a:ext uri="{FF2B5EF4-FFF2-40B4-BE49-F238E27FC236}">
                <a16:creationId xmlns:a16="http://schemas.microsoft.com/office/drawing/2014/main" id="{517DC34A-2083-4C8F-84A4-D6D0F8046F43}"/>
              </a:ext>
            </a:extLst>
          </p:cNvPr>
          <p:cNvSpPr/>
          <p:nvPr/>
        </p:nvSpPr>
        <p:spPr>
          <a:xfrm>
            <a:off x="1199287" y="3550399"/>
            <a:ext cx="8093947" cy="523220"/>
          </a:xfrm>
          <a:prstGeom prst="rect">
            <a:avLst/>
          </a:prstGeom>
          <a:solidFill>
            <a:srgbClr val="FFC000"/>
          </a:solidFill>
        </p:spPr>
        <p:txBody>
          <a:bodyPr wrap="none">
            <a:spAutoFit/>
          </a:bodyPr>
          <a:lstStyle/>
          <a:p>
            <a:r>
              <a:rPr lang="en-US" sz="2800" dirty="0"/>
              <a:t>There is also a very big market for unhealthy products.</a:t>
            </a:r>
          </a:p>
        </p:txBody>
      </p:sp>
      <p:sp>
        <p:nvSpPr>
          <p:cNvPr id="9" name="Rectangle 8">
            <a:extLst>
              <a:ext uri="{FF2B5EF4-FFF2-40B4-BE49-F238E27FC236}">
                <a16:creationId xmlns:a16="http://schemas.microsoft.com/office/drawing/2014/main" id="{9BB2FE15-0A3F-4240-8FB0-357A835A1643}"/>
              </a:ext>
            </a:extLst>
          </p:cNvPr>
          <p:cNvSpPr/>
          <p:nvPr/>
        </p:nvSpPr>
        <p:spPr>
          <a:xfrm>
            <a:off x="0" y="0"/>
            <a:ext cx="12192000" cy="6858000"/>
          </a:xfrm>
          <a:prstGeom prst="rect">
            <a:avLst/>
          </a:prstGeom>
          <a:blipFill dpi="0" rotWithShape="1">
            <a:blip r:embed="rId2">
              <a:alphaModFix amt="10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50B613C-746A-461D-BDA1-7B9819304630}"/>
              </a:ext>
            </a:extLst>
          </p:cNvPr>
          <p:cNvSpPr txBox="1"/>
          <p:nvPr/>
        </p:nvSpPr>
        <p:spPr>
          <a:xfrm>
            <a:off x="4887461" y="438684"/>
            <a:ext cx="2417078" cy="400110"/>
          </a:xfrm>
          <a:prstGeom prst="rect">
            <a:avLst/>
          </a:prstGeom>
          <a:noFill/>
        </p:spPr>
        <p:txBody>
          <a:bodyPr wrap="square" rtlCol="0">
            <a:spAutoFit/>
          </a:bodyPr>
          <a:lstStyle/>
          <a:p>
            <a:r>
              <a:rPr lang="en-US" sz="2000" b="1" i="1" dirty="0"/>
              <a:t>Criticism &amp; Defense</a:t>
            </a:r>
          </a:p>
        </p:txBody>
      </p:sp>
    </p:spTree>
    <p:extLst>
      <p:ext uri="{BB962C8B-B14F-4D97-AF65-F5344CB8AC3E}">
        <p14:creationId xmlns:p14="http://schemas.microsoft.com/office/powerpoint/2010/main" val="7580939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525</TotalTime>
  <Words>730</Words>
  <Application>Microsoft Office PowerPoint</Application>
  <PresentationFormat>Widescreen</PresentationFormat>
  <Paragraphs>55</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 you want to live your childhood again?</dc:title>
  <dc:creator>user</dc:creator>
  <cp:lastModifiedBy>user</cp:lastModifiedBy>
  <cp:revision>191</cp:revision>
  <dcterms:created xsi:type="dcterms:W3CDTF">2023-12-25T05:01:43Z</dcterms:created>
  <dcterms:modified xsi:type="dcterms:W3CDTF">2024-01-13T03:56:29Z</dcterms:modified>
</cp:coreProperties>
</file>

<file path=docProps/thumbnail.jpeg>
</file>